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67" r:id="rId2"/>
    <p:sldId id="256" r:id="rId3"/>
    <p:sldId id="257" r:id="rId4"/>
    <p:sldId id="258" r:id="rId5"/>
    <p:sldId id="259" r:id="rId6"/>
    <p:sldId id="260" r:id="rId7"/>
    <p:sldId id="261" r:id="rId8"/>
    <p:sldId id="262" r:id="rId9"/>
    <p:sldId id="263"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C0C8D4D-0754-4CF2-9841-4874CF6FA940}" type="datetimeFigureOut">
              <a:rPr lang="en-US" smtClean="0"/>
              <a:pPr/>
              <a:t>3/25/2023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D7A28-7905-4E73-AFF0-51DB2065E63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0C8D4D-0754-4CF2-9841-4874CF6FA940}" type="datetimeFigureOut">
              <a:rPr lang="en-US" smtClean="0"/>
              <a:pPr/>
              <a:t>3/25/2023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D7A28-7905-4E73-AFF0-51DB2065E63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0C8D4D-0754-4CF2-9841-4874CF6FA940}" type="datetimeFigureOut">
              <a:rPr lang="en-US" smtClean="0"/>
              <a:pPr/>
              <a:t>3/25/2023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D7A28-7905-4E73-AFF0-51DB2065E63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0C8D4D-0754-4CF2-9841-4874CF6FA940}" type="datetimeFigureOut">
              <a:rPr lang="en-US" smtClean="0"/>
              <a:pPr/>
              <a:t>3/25/2023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D7A28-7905-4E73-AFF0-51DB2065E63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0C8D4D-0754-4CF2-9841-4874CF6FA940}" type="datetimeFigureOut">
              <a:rPr lang="en-US" smtClean="0"/>
              <a:pPr/>
              <a:t>3/25/2023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D7A28-7905-4E73-AFF0-51DB2065E63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C0C8D4D-0754-4CF2-9841-4874CF6FA940}" type="datetimeFigureOut">
              <a:rPr lang="en-US" smtClean="0"/>
              <a:pPr/>
              <a:t>3/25/2023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D7A28-7905-4E73-AFF0-51DB2065E63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C0C8D4D-0754-4CF2-9841-4874CF6FA940}" type="datetimeFigureOut">
              <a:rPr lang="en-US" smtClean="0"/>
              <a:pPr/>
              <a:t>3/25/2023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D7A28-7905-4E73-AFF0-51DB2065E63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C0C8D4D-0754-4CF2-9841-4874CF6FA940}" type="datetimeFigureOut">
              <a:rPr lang="en-US" smtClean="0"/>
              <a:pPr/>
              <a:t>3/25/2023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D7A28-7905-4E73-AFF0-51DB2065E63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0C8D4D-0754-4CF2-9841-4874CF6FA940}" type="datetimeFigureOut">
              <a:rPr lang="en-US" smtClean="0"/>
              <a:pPr/>
              <a:t>3/25/2023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D7A28-7905-4E73-AFF0-51DB2065E63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0C8D4D-0754-4CF2-9841-4874CF6FA940}" type="datetimeFigureOut">
              <a:rPr lang="en-US" smtClean="0"/>
              <a:pPr/>
              <a:t>3/25/2023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D7A28-7905-4E73-AFF0-51DB2065E63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0C8D4D-0754-4CF2-9841-4874CF6FA940}" type="datetimeFigureOut">
              <a:rPr lang="en-US" smtClean="0"/>
              <a:pPr/>
              <a:t>3/25/2023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D7A28-7905-4E73-AFF0-51DB2065E63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0C8D4D-0754-4CF2-9841-4874CF6FA940}" type="datetimeFigureOut">
              <a:rPr lang="en-US" smtClean="0"/>
              <a:pPr/>
              <a:t>3/25/2023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D7A28-7905-4E73-AFF0-51DB2065E63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gif"/><Relationship Id="rId7" Type="http://schemas.openxmlformats.org/officeDocument/2006/relationships/image" Target="../media/image5.jpeg"/><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4.jpeg"/><Relationship Id="rId5" Type="http://schemas.openxmlformats.org/officeDocument/2006/relationships/image" Target="../media/image3.wmf"/><Relationship Id="rId10" Type="http://schemas.openxmlformats.org/officeDocument/2006/relationships/image" Target="../media/image8.jpeg"/><Relationship Id="rId4" Type="http://schemas.openxmlformats.org/officeDocument/2006/relationships/image" Target="../media/image2.gif"/><Relationship Id="rId9" Type="http://schemas.openxmlformats.org/officeDocument/2006/relationships/image" Target="../media/image7.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a:extLst>
              <a:ext uri="{FF2B5EF4-FFF2-40B4-BE49-F238E27FC236}">
                <a16:creationId xmlns:a16="http://schemas.microsoft.com/office/drawing/2014/main" id="{206EA2F3-424F-4298-9F41-6C7DD8919308}"/>
              </a:ext>
            </a:extLst>
          </p:cNvPr>
          <p:cNvSpPr txBox="1">
            <a:spLocks noChangeArrowheads="1"/>
          </p:cNvSpPr>
          <p:nvPr/>
        </p:nvSpPr>
        <p:spPr bwMode="auto">
          <a:xfrm>
            <a:off x="1889125" y="34671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vi-VN" sz="1800">
              <a:latin typeface=".VnTime" panose="020B7200000000000000" pitchFamily="34" charset="0"/>
              <a:cs typeface="Arial" panose="020B0604020202020204" pitchFamily="34" charset="0"/>
            </a:endParaRPr>
          </a:p>
        </p:txBody>
      </p:sp>
      <p:pic>
        <p:nvPicPr>
          <p:cNvPr id="3075" name="Picture 4">
            <a:extLst>
              <a:ext uri="{FF2B5EF4-FFF2-40B4-BE49-F238E27FC236}">
                <a16:creationId xmlns:a16="http://schemas.microsoft.com/office/drawing/2014/main" id="{73D583FB-08C9-481C-8BCB-3706BE3DA435}"/>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81000" y="4876800"/>
            <a:ext cx="1447800" cy="122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6">
            <a:extLst>
              <a:ext uri="{FF2B5EF4-FFF2-40B4-BE49-F238E27FC236}">
                <a16:creationId xmlns:a16="http://schemas.microsoft.com/office/drawing/2014/main" id="{FFBB1A56-DA5E-4F92-AA90-B570B58D1F66}"/>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477000" y="5029200"/>
            <a:ext cx="2667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7">
            <a:extLst>
              <a:ext uri="{FF2B5EF4-FFF2-40B4-BE49-F238E27FC236}">
                <a16:creationId xmlns:a16="http://schemas.microsoft.com/office/drawing/2014/main" id="{E2DCACCB-E5A8-469B-8FC1-AA9254CAD8C9}"/>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1219200" y="-1219200"/>
            <a:ext cx="6858000" cy="9296400"/>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
        <p:nvSpPr>
          <p:cNvPr id="3078" name="WordArt 10">
            <a:extLst>
              <a:ext uri="{FF2B5EF4-FFF2-40B4-BE49-F238E27FC236}">
                <a16:creationId xmlns:a16="http://schemas.microsoft.com/office/drawing/2014/main" id="{F9227BE6-16F5-4D26-92AF-B45FA1328E37}"/>
              </a:ext>
            </a:extLst>
          </p:cNvPr>
          <p:cNvSpPr>
            <a:spLocks noChangeArrowheads="1" noChangeShapeType="1" noTextEdit="1"/>
          </p:cNvSpPr>
          <p:nvPr/>
        </p:nvSpPr>
        <p:spPr bwMode="auto">
          <a:xfrm>
            <a:off x="2438400" y="152400"/>
            <a:ext cx="5638800" cy="1143000"/>
          </a:xfrm>
          <a:prstGeom prst="rect">
            <a:avLst/>
          </a:prstGeom>
        </p:spPr>
        <p:txBody>
          <a:bodyPr wrap="none" fromWordArt="1">
            <a:prstTxWarp prst="textPlain">
              <a:avLst>
                <a:gd name="adj" fmla="val 50000"/>
              </a:avLst>
            </a:prstTxWarp>
          </a:bodyPr>
          <a:lstStyle/>
          <a:p>
            <a:pPr algn="ctr"/>
            <a:r>
              <a:rPr lang="en-US" sz="3200" kern="10" dirty="0" err="1">
                <a:ln w="12700">
                  <a:solidFill>
                    <a:srgbClr val="FF0000"/>
                  </a:solidFill>
                  <a:round/>
                  <a:headEnd/>
                  <a:tailEnd/>
                </a:ln>
                <a:solidFill>
                  <a:srgbClr val="000066">
                    <a:alpha val="50195"/>
                  </a:srgbClr>
                </a:solidFill>
                <a:effectLst>
                  <a:outerShdw sy="50000" kx="2453608" rotWithShape="0">
                    <a:srgbClr val="9999FF">
                      <a:alpha val="50000"/>
                    </a:srgbClr>
                  </a:outerShdw>
                </a:effectLst>
                <a:latin typeface="Times New Roman" pitchFamily="18" charset="0"/>
                <a:cs typeface="Times New Roman" pitchFamily="18" charset="0"/>
              </a:rPr>
              <a:t>Ôn</a:t>
            </a:r>
            <a:r>
              <a:rPr lang="en-US" sz="3200" kern="10" dirty="0">
                <a:ln w="12700">
                  <a:solidFill>
                    <a:srgbClr val="FF0000"/>
                  </a:solidFill>
                  <a:round/>
                  <a:headEnd/>
                  <a:tailEnd/>
                </a:ln>
                <a:solidFill>
                  <a:srgbClr val="000066">
                    <a:alpha val="50195"/>
                  </a:srgbClr>
                </a:solidFill>
                <a:effectLst>
                  <a:outerShdw sy="50000" kx="2453608" rotWithShape="0">
                    <a:srgbClr val="9999FF">
                      <a:alpha val="50000"/>
                    </a:srgbClr>
                  </a:outerShdw>
                </a:effectLst>
                <a:latin typeface="Times New Roman" pitchFamily="18" charset="0"/>
                <a:cs typeface="Times New Roman" pitchFamily="18" charset="0"/>
              </a:rPr>
              <a:t> </a:t>
            </a:r>
            <a:r>
              <a:rPr lang="en-US" sz="3200" kern="10" dirty="0" err="1">
                <a:ln w="12700">
                  <a:solidFill>
                    <a:srgbClr val="FF0000"/>
                  </a:solidFill>
                  <a:round/>
                  <a:headEnd/>
                  <a:tailEnd/>
                </a:ln>
                <a:solidFill>
                  <a:srgbClr val="000066">
                    <a:alpha val="50195"/>
                  </a:srgbClr>
                </a:solidFill>
                <a:effectLst>
                  <a:outerShdw sy="50000" kx="2453608" rotWithShape="0">
                    <a:srgbClr val="9999FF">
                      <a:alpha val="50000"/>
                    </a:srgbClr>
                  </a:outerShdw>
                </a:effectLst>
                <a:latin typeface="Times New Roman" pitchFamily="18" charset="0"/>
                <a:cs typeface="Times New Roman" pitchFamily="18" charset="0"/>
              </a:rPr>
              <a:t>tậpcuối</a:t>
            </a:r>
            <a:r>
              <a:rPr lang="en-US" sz="3200" kern="10" dirty="0">
                <a:ln w="12700">
                  <a:solidFill>
                    <a:srgbClr val="FF0000"/>
                  </a:solidFill>
                  <a:round/>
                  <a:headEnd/>
                  <a:tailEnd/>
                </a:ln>
                <a:solidFill>
                  <a:srgbClr val="000066">
                    <a:alpha val="50195"/>
                  </a:srgbClr>
                </a:solidFill>
                <a:effectLst>
                  <a:outerShdw sy="50000" kx="2453608" rotWithShape="0">
                    <a:srgbClr val="9999FF">
                      <a:alpha val="50000"/>
                    </a:srgbClr>
                  </a:outerShdw>
                </a:effectLst>
                <a:latin typeface="Times New Roman" pitchFamily="18" charset="0"/>
                <a:cs typeface="Times New Roman" pitchFamily="18" charset="0"/>
              </a:rPr>
              <a:t> </a:t>
            </a:r>
            <a:r>
              <a:rPr lang="en-US" sz="3200" kern="10" dirty="0" err="1">
                <a:ln w="12700">
                  <a:solidFill>
                    <a:srgbClr val="FF0000"/>
                  </a:solidFill>
                  <a:round/>
                  <a:headEnd/>
                  <a:tailEnd/>
                </a:ln>
                <a:solidFill>
                  <a:srgbClr val="000066">
                    <a:alpha val="50195"/>
                  </a:srgbClr>
                </a:solidFill>
                <a:effectLst>
                  <a:outerShdw sy="50000" kx="2453608" rotWithShape="0">
                    <a:srgbClr val="9999FF">
                      <a:alpha val="50000"/>
                    </a:srgbClr>
                  </a:outerShdw>
                </a:effectLst>
                <a:latin typeface="Times New Roman" pitchFamily="18" charset="0"/>
                <a:cs typeface="Times New Roman" pitchFamily="18" charset="0"/>
              </a:rPr>
              <a:t>kỳ</a:t>
            </a:r>
            <a:endParaRPr lang="vi-VN" sz="3200" kern="10" dirty="0">
              <a:ln w="12700">
                <a:solidFill>
                  <a:srgbClr val="FF0000"/>
                </a:solidFill>
                <a:round/>
                <a:headEnd/>
                <a:tailEnd/>
              </a:ln>
              <a:solidFill>
                <a:srgbClr val="000066">
                  <a:alpha val="50195"/>
                </a:srgbClr>
              </a:solidFill>
              <a:effectLst>
                <a:outerShdw sy="50000" kx="2453608" rotWithShape="0">
                  <a:srgbClr val="9999FF">
                    <a:alpha val="50000"/>
                  </a:srgbClr>
                </a:outerShdw>
              </a:effectLst>
              <a:latin typeface="Times New Roman" pitchFamily="18" charset="0"/>
              <a:cs typeface="Times New Roman" pitchFamily="18" charset="0"/>
            </a:endParaRPr>
          </a:p>
        </p:txBody>
      </p:sp>
      <p:sp>
        <p:nvSpPr>
          <p:cNvPr id="3079" name="TextBox 1">
            <a:extLst>
              <a:ext uri="{FF2B5EF4-FFF2-40B4-BE49-F238E27FC236}">
                <a16:creationId xmlns:a16="http://schemas.microsoft.com/office/drawing/2014/main" id="{A0E5902B-422D-43AB-BB20-F024EEE1CD93}"/>
              </a:ext>
            </a:extLst>
          </p:cNvPr>
          <p:cNvSpPr txBox="1">
            <a:spLocks noChangeArrowheads="1"/>
          </p:cNvSpPr>
          <p:nvPr/>
        </p:nvSpPr>
        <p:spPr bwMode="auto">
          <a:xfrm>
            <a:off x="-762000" y="674688"/>
            <a:ext cx="3809999"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vi-VN" b="1" dirty="0">
                <a:solidFill>
                  <a:srgbClr val="FF0000"/>
                </a:solidFill>
                <a:latin typeface="Times New Roman" panose="02020603050405020304" pitchFamily="18" charset="0"/>
                <a:cs typeface="Times New Roman" panose="02020603050405020304" pitchFamily="18" charset="0"/>
              </a:rPr>
              <a:t>TIẾT 16</a:t>
            </a:r>
            <a:endParaRPr lang="vi-VN" altLang="vi-VN" b="1" dirty="0">
              <a:solidFill>
                <a:srgbClr val="FF0000"/>
              </a:solidFill>
              <a:latin typeface="Times New Roman" panose="02020603050405020304" pitchFamily="18" charset="0"/>
              <a:cs typeface="Times New Roman" panose="02020603050405020304" pitchFamily="18" charset="0"/>
            </a:endParaRPr>
          </a:p>
          <a:p>
            <a:pPr algn="ctr" eaLnBrk="1" hangingPunct="1">
              <a:spcBef>
                <a:spcPct val="0"/>
              </a:spcBef>
              <a:buFontTx/>
              <a:buNone/>
            </a:pPr>
            <a:endParaRPr lang="vi-VN" altLang="vi-VN" b="1" dirty="0">
              <a:solidFill>
                <a:srgbClr val="0000CC"/>
              </a:solidFill>
              <a:latin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id="{9DB51C25-271E-4ECB-8BBA-A9A774294D7E}"/>
              </a:ext>
            </a:extLst>
          </p:cNvPr>
          <p:cNvSpPr/>
          <p:nvPr/>
        </p:nvSpPr>
        <p:spPr>
          <a:xfrm>
            <a:off x="1502804" y="1295400"/>
            <a:ext cx="8459368" cy="584775"/>
          </a:xfrm>
          <a:prstGeom prst="rect">
            <a:avLst/>
          </a:prstGeom>
          <a:noFill/>
        </p:spPr>
        <p:txBody>
          <a:bodyPr wrap="none">
            <a:spAutoFit/>
          </a:bodyPr>
          <a:lstStyle/>
          <a:p>
            <a:pPr algn="ctr" eaLnBrk="1" hangingPunct="1">
              <a:defRPr/>
            </a:pPr>
            <a:r>
              <a:rPr lang="en-US" sz="3200" b="1" dirty="0">
                <a:ln w="6600">
                  <a:solidFill>
                    <a:srgbClr val="FF3300"/>
                  </a:solidFill>
                  <a:prstDash val="solid"/>
                </a:ln>
                <a:solidFill>
                  <a:srgbClr val="FF3300"/>
                </a:solidFill>
                <a:effectLst>
                  <a:outerShdw dist="38100" dir="2700000" algn="tl" rotWithShape="0">
                    <a:schemeClr val="accent2"/>
                  </a:outerShdw>
                </a:effectLst>
                <a:latin typeface="Times New Roman" pitchFamily="18" charset="0"/>
                <a:cs typeface="Times New Roman" pitchFamily="18" charset="0"/>
              </a:rPr>
              <a:t>                 </a:t>
            </a:r>
            <a:r>
              <a:rPr lang="en-US" sz="3200" b="1" dirty="0" err="1">
                <a:ln w="6600">
                  <a:solidFill>
                    <a:srgbClr val="FF3300"/>
                  </a:solidFill>
                  <a:prstDash val="solid"/>
                </a:ln>
                <a:solidFill>
                  <a:srgbClr val="FF3300"/>
                </a:solidFill>
                <a:effectLst>
                  <a:outerShdw dist="38100" dir="2700000" algn="tl" rotWithShape="0">
                    <a:schemeClr val="accent2"/>
                  </a:outerShdw>
                </a:effectLst>
                <a:latin typeface="Times New Roman" pitchFamily="18" charset="0"/>
                <a:cs typeface="Times New Roman" pitchFamily="18" charset="0"/>
              </a:rPr>
              <a:t>Nghề</a:t>
            </a:r>
            <a:r>
              <a:rPr lang="en-US" sz="3200" b="1" dirty="0">
                <a:ln w="6600">
                  <a:solidFill>
                    <a:srgbClr val="FF3300"/>
                  </a:solidFill>
                  <a:prstDash val="solid"/>
                </a:ln>
                <a:solidFill>
                  <a:srgbClr val="FF3300"/>
                </a:solidFill>
                <a:effectLst>
                  <a:outerShdw dist="38100" dir="2700000" algn="tl" rotWithShape="0">
                    <a:schemeClr val="accent2"/>
                  </a:outerShdw>
                </a:effectLst>
                <a:latin typeface="Times New Roman" pitchFamily="18" charset="0"/>
                <a:cs typeface="Times New Roman" pitchFamily="18" charset="0"/>
              </a:rPr>
              <a:t> </a:t>
            </a:r>
            <a:r>
              <a:rPr lang="en-US" sz="3200" b="1" dirty="0" err="1">
                <a:ln w="6600">
                  <a:solidFill>
                    <a:srgbClr val="FF3300"/>
                  </a:solidFill>
                  <a:prstDash val="solid"/>
                </a:ln>
                <a:solidFill>
                  <a:srgbClr val="FF3300"/>
                </a:solidFill>
                <a:effectLst>
                  <a:outerShdw dist="38100" dir="2700000" algn="tl" rotWithShape="0">
                    <a:schemeClr val="accent2"/>
                  </a:outerShdw>
                </a:effectLst>
                <a:latin typeface="Times New Roman" pitchFamily="18" charset="0"/>
                <a:cs typeface="Times New Roman" pitchFamily="18" charset="0"/>
              </a:rPr>
              <a:t>trồng</a:t>
            </a:r>
            <a:r>
              <a:rPr lang="en-US" sz="3200" b="1" dirty="0">
                <a:ln w="6600">
                  <a:solidFill>
                    <a:srgbClr val="FF3300"/>
                  </a:solidFill>
                  <a:prstDash val="solid"/>
                </a:ln>
                <a:solidFill>
                  <a:srgbClr val="FF3300"/>
                </a:solidFill>
                <a:effectLst>
                  <a:outerShdw dist="38100" dir="2700000" algn="tl" rotWithShape="0">
                    <a:schemeClr val="accent2"/>
                  </a:outerShdw>
                </a:effectLst>
                <a:latin typeface="Times New Roman" pitchFamily="18" charset="0"/>
                <a:cs typeface="Times New Roman" pitchFamily="18" charset="0"/>
              </a:rPr>
              <a:t> </a:t>
            </a:r>
            <a:r>
              <a:rPr lang="en-US" sz="3200" b="1" dirty="0" err="1">
                <a:ln w="6600">
                  <a:solidFill>
                    <a:srgbClr val="FF3300"/>
                  </a:solidFill>
                  <a:prstDash val="solid"/>
                </a:ln>
                <a:solidFill>
                  <a:srgbClr val="FF3300"/>
                </a:solidFill>
                <a:effectLst>
                  <a:outerShdw dist="38100" dir="2700000" algn="tl" rotWithShape="0">
                    <a:schemeClr val="accent2"/>
                  </a:outerShdw>
                </a:effectLst>
                <a:latin typeface="Times New Roman" pitchFamily="18" charset="0"/>
                <a:cs typeface="Times New Roman" pitchFamily="18" charset="0"/>
              </a:rPr>
              <a:t>cây</a:t>
            </a:r>
            <a:r>
              <a:rPr lang="en-US" sz="3200" b="1" dirty="0">
                <a:ln w="6600">
                  <a:solidFill>
                    <a:srgbClr val="FF3300"/>
                  </a:solidFill>
                  <a:prstDash val="solid"/>
                </a:ln>
                <a:solidFill>
                  <a:srgbClr val="FF3300"/>
                </a:solidFill>
                <a:effectLst>
                  <a:outerShdw dist="38100" dir="2700000" algn="tl" rotWithShape="0">
                    <a:schemeClr val="accent2"/>
                  </a:outerShdw>
                </a:effectLst>
                <a:latin typeface="Times New Roman" pitchFamily="18" charset="0"/>
                <a:cs typeface="Times New Roman" pitchFamily="18" charset="0"/>
              </a:rPr>
              <a:t> </a:t>
            </a:r>
            <a:r>
              <a:rPr lang="en-US" sz="3200" b="1" dirty="0" err="1">
                <a:ln w="6600">
                  <a:solidFill>
                    <a:srgbClr val="FF3300"/>
                  </a:solidFill>
                  <a:prstDash val="solid"/>
                </a:ln>
                <a:solidFill>
                  <a:srgbClr val="FF3300"/>
                </a:solidFill>
                <a:effectLst>
                  <a:outerShdw dist="38100" dir="2700000" algn="tl" rotWithShape="0">
                    <a:schemeClr val="accent2"/>
                  </a:outerShdw>
                </a:effectLst>
                <a:latin typeface="Times New Roman" pitchFamily="18" charset="0"/>
                <a:cs typeface="Times New Roman" pitchFamily="18" charset="0"/>
              </a:rPr>
              <a:t>ăn</a:t>
            </a:r>
            <a:r>
              <a:rPr lang="en-US" sz="3200" b="1" dirty="0">
                <a:ln w="6600">
                  <a:solidFill>
                    <a:srgbClr val="FF3300"/>
                  </a:solidFill>
                  <a:prstDash val="solid"/>
                </a:ln>
                <a:solidFill>
                  <a:srgbClr val="FF3300"/>
                </a:solidFill>
                <a:effectLst>
                  <a:outerShdw dist="38100" dir="2700000" algn="tl" rotWithShape="0">
                    <a:schemeClr val="accent2"/>
                  </a:outerShdw>
                </a:effectLst>
                <a:latin typeface="Times New Roman" pitchFamily="18" charset="0"/>
                <a:cs typeface="Times New Roman" pitchFamily="18" charset="0"/>
              </a:rPr>
              <a:t> </a:t>
            </a:r>
            <a:r>
              <a:rPr lang="en-US" sz="3200" b="1" dirty="0" err="1">
                <a:ln w="6600">
                  <a:solidFill>
                    <a:srgbClr val="FF3300"/>
                  </a:solidFill>
                  <a:prstDash val="solid"/>
                </a:ln>
                <a:solidFill>
                  <a:srgbClr val="FF3300"/>
                </a:solidFill>
                <a:effectLst>
                  <a:outerShdw dist="38100" dir="2700000" algn="tl" rotWithShape="0">
                    <a:schemeClr val="accent2"/>
                  </a:outerShdw>
                </a:effectLst>
                <a:latin typeface="Times New Roman" pitchFamily="18" charset="0"/>
                <a:cs typeface="Times New Roman" pitchFamily="18" charset="0"/>
              </a:rPr>
              <a:t>quả</a:t>
            </a:r>
            <a:r>
              <a:rPr lang="en-US" sz="3200" b="1" dirty="0">
                <a:ln w="6600">
                  <a:solidFill>
                    <a:srgbClr val="FF3300"/>
                  </a:solidFill>
                  <a:prstDash val="solid"/>
                </a:ln>
                <a:solidFill>
                  <a:srgbClr val="FF3300"/>
                </a:solidFill>
                <a:effectLst>
                  <a:outerShdw dist="38100" dir="2700000" algn="tl" rotWithShape="0">
                    <a:schemeClr val="accent2"/>
                  </a:outerShdw>
                </a:effectLst>
                <a:latin typeface="Times New Roman" pitchFamily="18" charset="0"/>
                <a:cs typeface="Times New Roman" pitchFamily="18" charset="0"/>
              </a:rPr>
              <a:t>                         </a:t>
            </a:r>
          </a:p>
        </p:txBody>
      </p:sp>
      <p:pic>
        <p:nvPicPr>
          <p:cNvPr id="11" name="Picture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446934" y="1905000"/>
            <a:ext cx="2704070" cy="2028825"/>
          </a:xfrm>
          <a:prstGeom prst="rect">
            <a:avLst/>
          </a:prstGeom>
        </p:spPr>
      </p:pic>
      <p:pic>
        <p:nvPicPr>
          <p:cNvPr id="12" name="Picture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303404" y="1905000"/>
            <a:ext cx="2743200" cy="2050064"/>
          </a:xfrm>
          <a:prstGeom prst="rect">
            <a:avLst/>
          </a:prstGeom>
        </p:spPr>
      </p:pic>
      <p:pic>
        <p:nvPicPr>
          <p:cNvPr id="13" name="Picture 1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12204" y="1905000"/>
            <a:ext cx="2743200" cy="2028825"/>
          </a:xfrm>
          <a:prstGeom prst="rect">
            <a:avLst/>
          </a:prstGeom>
        </p:spPr>
      </p:pic>
      <p:pic>
        <p:nvPicPr>
          <p:cNvPr id="14" name="Picture 6" descr="C"/>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876800" y="4038601"/>
            <a:ext cx="27813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944129" y="4051819"/>
            <a:ext cx="2704070" cy="2120382"/>
          </a:xfrm>
          <a:prstGeom prst="rect">
            <a:avLst/>
          </a:prstGeom>
        </p:spPr>
      </p:pic>
    </p:spTree>
    <p:custDataLst>
      <p:tags r:id="rId1"/>
    </p:custDataLst>
    <p:extLst>
      <p:ext uri="{BB962C8B-B14F-4D97-AF65-F5344CB8AC3E}">
        <p14:creationId xmlns:p14="http://schemas.microsoft.com/office/powerpoint/2010/main" val="2840236141"/>
      </p:ext>
    </p:extLst>
  </p:cSld>
  <p:clrMapOvr>
    <a:masterClrMapping/>
  </p:clrMapOvr>
  <p:transition advTm="14721">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079"/>
                                        </p:tgtEl>
                                        <p:attrNameLst>
                                          <p:attrName>style.visibility</p:attrName>
                                        </p:attrNameLst>
                                      </p:cBhvr>
                                      <p:to>
                                        <p:strVal val="visible"/>
                                      </p:to>
                                    </p:set>
                                    <p:animEffect transition="in" filter="wheel(1)">
                                      <p:cBhvr>
                                        <p:cTn id="7" dur="2000"/>
                                        <p:tgtEl>
                                          <p:spTgt spid="3079"/>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078"/>
                                        </p:tgtEl>
                                        <p:attrNameLst>
                                          <p:attrName>style.visibility</p:attrName>
                                        </p:attrNameLst>
                                      </p:cBhvr>
                                      <p:to>
                                        <p:strVal val="visible"/>
                                      </p:to>
                                    </p:set>
                                    <p:animEffect transition="in" filter="wheel(1)">
                                      <p:cBhvr>
                                        <p:cTn id="12" dur="2000"/>
                                        <p:tgtEl>
                                          <p:spTgt spid="3078"/>
                                        </p:tgtEl>
                                      </p:cBhvr>
                                    </p:animEffect>
                                  </p:childTnLst>
                                </p:cTn>
                              </p:par>
                              <p:par>
                                <p:cTn id="13" presetID="21" presetClass="entr" presetSubtype="1"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heel(1)">
                                      <p:cBhvr>
                                        <p:cTn id="15" dur="2000"/>
                                        <p:tgtEl>
                                          <p:spTgt spid="4"/>
                                        </p:tgtEl>
                                      </p:cBhvr>
                                    </p:animEffect>
                                  </p:childTnLst>
                                </p:cTn>
                              </p:par>
                              <p:par>
                                <p:cTn id="16" presetID="21" presetClass="entr" presetSubtype="1" fill="hold"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wheel(1)">
                                      <p:cBhvr>
                                        <p:cTn id="18" dur="2000"/>
                                        <p:tgtEl>
                                          <p:spTgt spid="13"/>
                                        </p:tgtEl>
                                      </p:cBhvr>
                                    </p:animEffect>
                                  </p:childTnLst>
                                </p:cTn>
                              </p:par>
                              <p:par>
                                <p:cTn id="19" presetID="21" presetClass="entr" presetSubtype="1"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wheel(1)">
                                      <p:cBhvr>
                                        <p:cTn id="21" dur="2000"/>
                                        <p:tgtEl>
                                          <p:spTgt spid="11"/>
                                        </p:tgtEl>
                                      </p:cBhvr>
                                    </p:animEffect>
                                  </p:childTnLst>
                                </p:cTn>
                              </p:par>
                              <p:par>
                                <p:cTn id="22" presetID="21" presetClass="entr" presetSubtype="1" fill="hold"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wheel(1)">
                                      <p:cBhvr>
                                        <p:cTn id="24" dur="2000"/>
                                        <p:tgtEl>
                                          <p:spTgt spid="12"/>
                                        </p:tgtEl>
                                      </p:cBhvr>
                                    </p:animEffect>
                                  </p:childTnLst>
                                </p:cTn>
                              </p:par>
                              <p:par>
                                <p:cTn id="25" presetID="21" presetClass="entr" presetSubtype="1"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wheel(1)">
                                      <p:cBhvr>
                                        <p:cTn id="27" dur="2000"/>
                                        <p:tgtEl>
                                          <p:spTgt spid="16"/>
                                        </p:tgtEl>
                                      </p:cBhvr>
                                    </p:animEffect>
                                  </p:childTnLst>
                                </p:cTn>
                              </p:par>
                              <p:par>
                                <p:cTn id="28" presetID="21" presetClass="entr" presetSubtype="1" fill="hold" nodeType="with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wheel(1)">
                                      <p:cBhvr>
                                        <p:cTn id="30"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 grpId="0"/>
      <p:bldP spid="3079"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553200"/>
          </a:xfrm>
        </p:spPr>
        <p:txBody>
          <a:bodyPr>
            <a:noAutofit/>
          </a:bodyPr>
          <a:lstStyle/>
          <a:p>
            <a:pPr>
              <a:buNone/>
            </a:pPr>
            <a:r>
              <a:rPr lang="en-US" sz="2000" b="1" dirty="0" err="1">
                <a:latin typeface="Times New Roman" pitchFamily="18" charset="0"/>
                <a:cs typeface="Times New Roman" pitchFamily="18" charset="0"/>
              </a:rPr>
              <a:t>Bài</a:t>
            </a:r>
            <a:r>
              <a:rPr lang="en-US" sz="2000" b="1" dirty="0">
                <a:latin typeface="Times New Roman" pitchFamily="18" charset="0"/>
                <a:cs typeface="Times New Roman" pitchFamily="18" charset="0"/>
              </a:rPr>
              <a:t> 8.Kỹ </a:t>
            </a:r>
            <a:r>
              <a:rPr lang="en-US" sz="2000" b="1" dirty="0" err="1">
                <a:latin typeface="Times New Roman" pitchFamily="18" charset="0"/>
                <a:cs typeface="Times New Roman" pitchFamily="18" charset="0"/>
              </a:rPr>
              <a:t>thuậttrồngcâynhãn</a:t>
            </a:r>
            <a:r>
              <a:rPr lang="en-US" sz="2000" b="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buNone/>
            </a:pPr>
            <a:r>
              <a:rPr lang="en-US" sz="2000" b="1" i="1" dirty="0" err="1">
                <a:latin typeface="Times New Roman" pitchFamily="18" charset="0"/>
                <a:cs typeface="Times New Roman" pitchFamily="18" charset="0"/>
              </a:rPr>
              <a:t>Câu</a:t>
            </a:r>
            <a:r>
              <a:rPr lang="en-US" sz="2000" b="1" i="1" dirty="0">
                <a:latin typeface="Times New Roman" pitchFamily="18" charset="0"/>
                <a:cs typeface="Times New Roman" pitchFamily="18" charset="0"/>
              </a:rPr>
              <a:t> 38.Trên </a:t>
            </a:r>
            <a:r>
              <a:rPr lang="en-US" sz="2000" b="1" i="1" dirty="0" err="1">
                <a:latin typeface="Times New Roman" pitchFamily="18" charset="0"/>
                <a:cs typeface="Times New Roman" pitchFamily="18" charset="0"/>
              </a:rPr>
              <a:t>cây</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nhãn</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loại</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hoa</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nào</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có</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thể</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đậu</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quả</a:t>
            </a:r>
            <a:r>
              <a:rPr lang="en-US" sz="2000" b="1" i="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buNone/>
            </a:pPr>
            <a:r>
              <a:rPr lang="vi-VN" sz="2000" dirty="0">
                <a:latin typeface="Times New Roman" pitchFamily="18" charset="0"/>
                <a:cs typeface="Times New Roman" pitchFamily="18" charset="0"/>
              </a:rPr>
              <a:t>A .</a:t>
            </a:r>
            <a:r>
              <a:rPr lang="en-US" sz="2000" dirty="0" err="1">
                <a:latin typeface="Times New Roman" pitchFamily="18" charset="0"/>
                <a:cs typeface="Times New Roman" pitchFamily="18" charset="0"/>
              </a:rPr>
              <a:t>Hoa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đực</a:t>
            </a:r>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B .</a:t>
            </a:r>
            <a:r>
              <a:rPr lang="en-US" sz="2000" dirty="0" err="1">
                <a:latin typeface="Times New Roman" pitchFamily="18" charset="0"/>
                <a:cs typeface="Times New Roman" pitchFamily="18" charset="0"/>
              </a:rPr>
              <a:t>Hoa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cái</a:t>
            </a:r>
            <a:endParaRPr lang="en-US" sz="2000" dirty="0">
              <a:latin typeface="Times New Roman" pitchFamily="18" charset="0"/>
              <a:cs typeface="Times New Roman" pitchFamily="18" charset="0"/>
            </a:endParaRPr>
          </a:p>
          <a:p>
            <a:pPr>
              <a:buNone/>
            </a:pPr>
            <a:r>
              <a:rPr lang="vi-VN" sz="2000" dirty="0">
                <a:latin typeface="Times New Roman" pitchFamily="18" charset="0"/>
                <a:cs typeface="Times New Roman" pitchFamily="18" charset="0"/>
              </a:rPr>
              <a:t> C .</a:t>
            </a:r>
            <a:r>
              <a:rPr lang="en-US" sz="2000" dirty="0" err="1">
                <a:latin typeface="Times New Roman" pitchFamily="18" charset="0"/>
                <a:cs typeface="Times New Roman" pitchFamily="18" charset="0"/>
              </a:rPr>
              <a:t>Hoa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lưỡng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tính</a:t>
            </a:r>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D . </a:t>
            </a:r>
            <a:r>
              <a:rPr lang="en-US" sz="2000" dirty="0" err="1">
                <a:latin typeface="Times New Roman" pitchFamily="18" charset="0"/>
                <a:cs typeface="Times New Roman" pitchFamily="18" charset="0"/>
              </a:rPr>
              <a:t>Cả</a:t>
            </a:r>
            <a:r>
              <a:rPr lang="en-US" sz="2000" dirty="0">
                <a:latin typeface="Times New Roman" pitchFamily="18" charset="0"/>
                <a:cs typeface="Times New Roman" pitchFamily="18" charset="0"/>
              </a:rPr>
              <a:t> 3 </a:t>
            </a:r>
            <a:r>
              <a:rPr lang="en-US" sz="2000" dirty="0" err="1">
                <a:latin typeface="Times New Roman" pitchFamily="18" charset="0"/>
                <a:cs typeface="Times New Roman" pitchFamily="18" charset="0"/>
              </a:rPr>
              <a:t>loại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trên</a:t>
            </a:r>
            <a:endParaRPr lang="en-US" sz="2000" dirty="0">
              <a:latin typeface="Times New Roman" pitchFamily="18" charset="0"/>
              <a:cs typeface="Times New Roman" pitchFamily="18" charset="0"/>
            </a:endParaRPr>
          </a:p>
          <a:p>
            <a:pPr>
              <a:buNone/>
            </a:pPr>
            <a:r>
              <a:rPr lang="pt-BR" sz="2000" b="1" i="1" dirty="0">
                <a:latin typeface="Times New Roman" pitchFamily="18" charset="0"/>
                <a:cs typeface="Times New Roman" pitchFamily="18" charset="0"/>
              </a:rPr>
              <a:t>Câu 39.Hoa nhãn có các loại:</a:t>
            </a:r>
            <a:endParaRPr lang="en-US" sz="2000"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A. Hoa đực, hoa cái  			B. Hoa đực, hoa lưỡng tính</a:t>
            </a:r>
            <a:endParaRPr lang="en-US" sz="2000"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C. Hoa đực, hoa cái, hoa lưỡng tính		D. Hoa cái, hoa lưỡng tính</a:t>
            </a:r>
            <a:endParaRPr lang="en-US" sz="2000" dirty="0">
              <a:latin typeface="Times New Roman" pitchFamily="18" charset="0"/>
              <a:cs typeface="Times New Roman" pitchFamily="18" charset="0"/>
            </a:endParaRPr>
          </a:p>
          <a:p>
            <a:pPr>
              <a:buNone/>
            </a:pPr>
            <a:r>
              <a:rPr lang="pt-BR" sz="2000" b="1" i="1" dirty="0">
                <a:latin typeface="Times New Roman" pitchFamily="18" charset="0"/>
                <a:cs typeface="Times New Roman" pitchFamily="18" charset="0"/>
              </a:rPr>
              <a:t>Câu 40.Nhiệt độ thích hợp để cây nhãn phát triển là:</a:t>
            </a:r>
            <a:endParaRPr lang="en-US" sz="2000"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A. 20ºC- 22º C.					B. 21ºC - 27ºC.</a:t>
            </a:r>
            <a:endParaRPr lang="en-US" sz="2000"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C. 22ºC - 25ºC					D. 27ºC - 30ºC.</a:t>
            </a:r>
            <a:endParaRPr lang="en-US" sz="2000" dirty="0">
              <a:latin typeface="Times New Roman" pitchFamily="18" charset="0"/>
              <a:cs typeface="Times New Roman" pitchFamily="18" charset="0"/>
            </a:endParaRPr>
          </a:p>
          <a:p>
            <a:pPr>
              <a:buNone/>
            </a:pPr>
            <a:r>
              <a:rPr lang="pt-BR" sz="2000" b="1" i="1" dirty="0">
                <a:latin typeface="Times New Roman" pitchFamily="18" charset="0"/>
                <a:cs typeface="Times New Roman" pitchFamily="18" charset="0"/>
              </a:rPr>
              <a:t>Câu 41.Lượng mưa thích hợp để cây nhãn phát triển là:</a:t>
            </a:r>
            <a:endParaRPr lang="en-US" sz="2000"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A. 1000mm/năm.					B. 1200mm/năm.</a:t>
            </a:r>
            <a:endParaRPr lang="en-US" sz="2000"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C. 1500mm/năm					D. 2000mm/năm.</a:t>
            </a:r>
            <a:endParaRPr lang="en-US" sz="2000" dirty="0">
              <a:latin typeface="Times New Roman" pitchFamily="18" charset="0"/>
              <a:cs typeface="Times New Roman" pitchFamily="18" charset="0"/>
            </a:endParaRPr>
          </a:p>
          <a:p>
            <a:pPr>
              <a:buNone/>
            </a:pPr>
            <a:r>
              <a:rPr lang="pt-BR" sz="2000" b="1" i="1" dirty="0">
                <a:latin typeface="Times New Roman" pitchFamily="18" charset="0"/>
                <a:cs typeface="Times New Roman" pitchFamily="18" charset="0"/>
              </a:rPr>
              <a:t>Câu 42.Các cách ghép thường áp dụng trên cây nhãn là :</a:t>
            </a:r>
            <a:endParaRPr lang="en-US" sz="2000"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A.Ghép áp,ghép nêm				B.Ghép chẻ bên</a:t>
            </a:r>
            <a:endParaRPr lang="en-US" sz="2000"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C.Ghép cửa sổ					D.Cả A,B,C đều đúng.</a:t>
            </a: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Autofit/>
          </a:bodyPr>
          <a:lstStyle/>
          <a:p>
            <a:pPr>
              <a:buNone/>
            </a:pPr>
            <a:r>
              <a:rPr lang="vi-VN" sz="2000" b="1" i="1" dirty="0">
                <a:latin typeface="Times New Roman" pitchFamily="18" charset="0"/>
                <a:cs typeface="Times New Roman" pitchFamily="18" charset="0"/>
              </a:rPr>
              <a:t>Câu </a:t>
            </a:r>
            <a:r>
              <a:rPr lang="en-US" sz="2000" b="1" i="1" dirty="0">
                <a:latin typeface="Times New Roman" pitchFamily="18" charset="0"/>
                <a:cs typeface="Times New Roman" pitchFamily="18" charset="0"/>
              </a:rPr>
              <a:t>43.</a:t>
            </a:r>
            <a:r>
              <a:rPr lang="vi-VN" sz="2000" b="1" i="1" dirty="0">
                <a:latin typeface="Times New Roman" pitchFamily="18" charset="0"/>
                <a:cs typeface="Times New Roman" pitchFamily="18" charset="0"/>
              </a:rPr>
              <a:t>Khoảng cách thích hợp trồng nhãn ở vùng  đồng bằng là ?</a:t>
            </a:r>
            <a:endParaRPr lang="en-US" sz="2000" dirty="0">
              <a:latin typeface="Times New Roman" pitchFamily="18" charset="0"/>
              <a:cs typeface="Times New Roman" pitchFamily="18" charset="0"/>
            </a:endParaRPr>
          </a:p>
          <a:p>
            <a:pPr>
              <a:buNone/>
            </a:pPr>
            <a:r>
              <a:rPr lang="vi-VN" sz="2000" dirty="0">
                <a:latin typeface="Times New Roman" pitchFamily="18" charset="0"/>
                <a:cs typeface="Times New Roman" pitchFamily="18" charset="0"/>
              </a:rPr>
              <a:t>A. 8m  x  8m               </a:t>
            </a:r>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B. 7m  x  7m</a:t>
            </a:r>
            <a:endParaRPr lang="en-US" sz="2000" dirty="0">
              <a:latin typeface="Times New Roman" pitchFamily="18" charset="0"/>
              <a:cs typeface="Times New Roman" pitchFamily="18" charset="0"/>
            </a:endParaRPr>
          </a:p>
          <a:p>
            <a:pPr>
              <a:buNone/>
            </a:pPr>
            <a:r>
              <a:rPr lang="vi-VN" sz="2000" dirty="0">
                <a:latin typeface="Times New Roman" pitchFamily="18" charset="0"/>
                <a:cs typeface="Times New Roman" pitchFamily="18" charset="0"/>
              </a:rPr>
              <a:t>C. 6m  x  6m                 </a:t>
            </a:r>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D . 9m  x  9m </a:t>
            </a:r>
            <a:endParaRPr lang="en-US" sz="2000" dirty="0">
              <a:latin typeface="Times New Roman" pitchFamily="18" charset="0"/>
              <a:cs typeface="Times New Roman" pitchFamily="18" charset="0"/>
            </a:endParaRPr>
          </a:p>
          <a:p>
            <a:pPr>
              <a:buNone/>
            </a:pPr>
            <a:r>
              <a:rPr lang="vi-VN" sz="2000" b="1" i="1" dirty="0">
                <a:latin typeface="Times New Roman" pitchFamily="18" charset="0"/>
                <a:cs typeface="Times New Roman" pitchFamily="18" charset="0"/>
              </a:rPr>
              <a:t>Câu </a:t>
            </a:r>
            <a:r>
              <a:rPr lang="en-US" sz="2000" b="1" i="1" dirty="0">
                <a:latin typeface="Times New Roman" pitchFamily="18" charset="0"/>
                <a:cs typeface="Times New Roman" pitchFamily="18" charset="0"/>
              </a:rPr>
              <a:t>44.</a:t>
            </a:r>
            <a:r>
              <a:rPr lang="vi-VN" sz="2000" b="1" i="1" dirty="0">
                <a:latin typeface="Times New Roman" pitchFamily="18" charset="0"/>
                <a:cs typeface="Times New Roman" pitchFamily="18" charset="0"/>
              </a:rPr>
              <a:t>Khoảng cách thích hợp trồng nhãn ở vùng </a:t>
            </a:r>
            <a:r>
              <a:rPr lang="en-US" sz="2000" b="1" i="1" dirty="0" err="1">
                <a:latin typeface="Times New Roman" pitchFamily="18" charset="0"/>
                <a:cs typeface="Times New Roman" pitchFamily="18" charset="0"/>
              </a:rPr>
              <a:t>đất</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đồi</a:t>
            </a:r>
            <a:r>
              <a:rPr lang="vi-VN" sz="2000" b="1" i="1" dirty="0">
                <a:latin typeface="Times New Roman" pitchFamily="18" charset="0"/>
                <a:cs typeface="Times New Roman" pitchFamily="18" charset="0"/>
              </a:rPr>
              <a:t> là ?</a:t>
            </a:r>
            <a:endParaRPr lang="en-US" sz="2000" dirty="0">
              <a:latin typeface="Times New Roman" pitchFamily="18" charset="0"/>
              <a:cs typeface="Times New Roman" pitchFamily="18" charset="0"/>
            </a:endParaRPr>
          </a:p>
          <a:p>
            <a:pPr>
              <a:buNone/>
            </a:pPr>
            <a:r>
              <a:rPr lang="vi-VN" sz="2000" dirty="0">
                <a:latin typeface="Times New Roman" pitchFamily="18" charset="0"/>
                <a:cs typeface="Times New Roman" pitchFamily="18" charset="0"/>
              </a:rPr>
              <a:t>A. 8m  x  8m               </a:t>
            </a:r>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 B. 7m  x  7m</a:t>
            </a:r>
            <a:endParaRPr lang="en-US" sz="2000" dirty="0">
              <a:latin typeface="Times New Roman" pitchFamily="18" charset="0"/>
              <a:cs typeface="Times New Roman" pitchFamily="18" charset="0"/>
            </a:endParaRPr>
          </a:p>
          <a:p>
            <a:pPr>
              <a:buNone/>
            </a:pPr>
            <a:r>
              <a:rPr lang="vi-VN" sz="2000" dirty="0">
                <a:latin typeface="Times New Roman" pitchFamily="18" charset="0"/>
                <a:cs typeface="Times New Roman" pitchFamily="18" charset="0"/>
              </a:rPr>
              <a:t>C. 6m  x  6m                 </a:t>
            </a:r>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D . 9m  x  9m </a:t>
            </a:r>
            <a:endParaRPr lang="en-US" sz="2000" dirty="0">
              <a:latin typeface="Times New Roman" pitchFamily="18" charset="0"/>
              <a:cs typeface="Times New Roman" pitchFamily="18" charset="0"/>
            </a:endParaRPr>
          </a:p>
          <a:p>
            <a:pPr>
              <a:buNone/>
            </a:pPr>
            <a:r>
              <a:rPr lang="vi-VN" sz="2000" b="1" i="1" dirty="0">
                <a:latin typeface="Times New Roman" pitchFamily="18" charset="0"/>
                <a:cs typeface="Times New Roman" pitchFamily="18" charset="0"/>
              </a:rPr>
              <a:t>Câu </a:t>
            </a:r>
            <a:r>
              <a:rPr lang="en-US" sz="2000" b="1" i="1" dirty="0">
                <a:latin typeface="Times New Roman" pitchFamily="18" charset="0"/>
                <a:cs typeface="Times New Roman" pitchFamily="18" charset="0"/>
              </a:rPr>
              <a:t>45.</a:t>
            </a:r>
            <a:r>
              <a:rPr lang="vi-VN" sz="2000" b="1" i="1" dirty="0">
                <a:latin typeface="Times New Roman" pitchFamily="18" charset="0"/>
                <a:cs typeface="Times New Roman" pitchFamily="18" charset="0"/>
              </a:rPr>
              <a:t>Bón phân thúc cho nhãn vào thời kỳ nào ?</a:t>
            </a:r>
            <a:endParaRPr lang="en-US" sz="2000" dirty="0">
              <a:latin typeface="Times New Roman" pitchFamily="18" charset="0"/>
              <a:cs typeface="Times New Roman" pitchFamily="18" charset="0"/>
            </a:endParaRPr>
          </a:p>
          <a:p>
            <a:pPr>
              <a:buNone/>
            </a:pPr>
            <a:r>
              <a:rPr lang="vi-VN" sz="2000" dirty="0">
                <a:latin typeface="Times New Roman" pitchFamily="18" charset="0"/>
                <a:cs typeface="Times New Roman" pitchFamily="18" charset="0"/>
              </a:rPr>
              <a:t>A. Thời kỳ ra hoa        </a:t>
            </a:r>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 B. Thời kỳ đậu quả </a:t>
            </a:r>
            <a:endParaRPr lang="en-US" sz="2000" dirty="0">
              <a:latin typeface="Times New Roman" pitchFamily="18" charset="0"/>
              <a:cs typeface="Times New Roman" pitchFamily="18" charset="0"/>
            </a:endParaRPr>
          </a:p>
          <a:p>
            <a:pPr>
              <a:buNone/>
            </a:pPr>
            <a:r>
              <a:rPr lang="vi-VN" sz="2000" dirty="0">
                <a:latin typeface="Times New Roman" pitchFamily="18" charset="0"/>
                <a:cs typeface="Times New Roman" pitchFamily="18" charset="0"/>
              </a:rPr>
              <a:t>C. Thời kỳ ra hoa và sau thu hoạch              D. Thời kỳ thu hoạch </a:t>
            </a:r>
            <a:endParaRPr lang="en-US" sz="2000" dirty="0">
              <a:latin typeface="Times New Roman" pitchFamily="18" charset="0"/>
              <a:cs typeface="Times New Roman" pitchFamily="18" charset="0"/>
            </a:endParaRPr>
          </a:p>
          <a:p>
            <a:pPr>
              <a:buNone/>
            </a:pPr>
            <a:r>
              <a:rPr lang="vi-VN" sz="2000" b="1" i="1" dirty="0">
                <a:latin typeface="Times New Roman" pitchFamily="18" charset="0"/>
                <a:cs typeface="Times New Roman" pitchFamily="18" charset="0"/>
              </a:rPr>
              <a:t>Câu </a:t>
            </a:r>
            <a:r>
              <a:rPr lang="en-US" sz="2000" b="1" i="1" dirty="0">
                <a:latin typeface="Times New Roman" pitchFamily="18" charset="0"/>
                <a:cs typeface="Times New Roman" pitchFamily="18" charset="0"/>
              </a:rPr>
              <a:t>46. </a:t>
            </a:r>
            <a:r>
              <a:rPr lang="vi-VN" sz="2000" b="1" i="1" dirty="0">
                <a:latin typeface="Times New Roman" pitchFamily="18" charset="0"/>
                <a:cs typeface="Times New Roman" pitchFamily="18" charset="0"/>
              </a:rPr>
              <a:t>Loại sâu nào gây hại cho </a:t>
            </a:r>
            <a:r>
              <a:rPr lang="en-US" sz="2000" b="1" i="1" dirty="0" err="1">
                <a:latin typeface="Times New Roman" pitchFamily="18" charset="0"/>
                <a:cs typeface="Times New Roman" pitchFamily="18" charset="0"/>
              </a:rPr>
              <a:t>cây</a:t>
            </a:r>
            <a:r>
              <a:rPr lang="en-US" sz="2000" b="1" i="1" dirty="0">
                <a:latin typeface="Times New Roman" pitchFamily="18" charset="0"/>
                <a:cs typeface="Times New Roman" pitchFamily="18" charset="0"/>
              </a:rPr>
              <a:t> </a:t>
            </a:r>
            <a:r>
              <a:rPr lang="vi-VN" sz="2000" b="1" i="1" dirty="0">
                <a:latin typeface="Times New Roman" pitchFamily="18" charset="0"/>
                <a:cs typeface="Times New Roman" pitchFamily="18" charset="0"/>
              </a:rPr>
              <a:t>nhãn ?</a:t>
            </a:r>
            <a:endParaRPr lang="en-US" sz="2000" dirty="0">
              <a:latin typeface="Times New Roman" pitchFamily="18" charset="0"/>
              <a:cs typeface="Times New Roman" pitchFamily="18" charset="0"/>
            </a:endParaRPr>
          </a:p>
          <a:p>
            <a:pPr>
              <a:buNone/>
            </a:pPr>
            <a:r>
              <a:rPr lang="vi-VN" sz="2000" dirty="0">
                <a:latin typeface="Times New Roman" pitchFamily="18" charset="0"/>
                <a:cs typeface="Times New Roman" pitchFamily="18" charset="0"/>
              </a:rPr>
              <a:t>A. </a:t>
            </a:r>
            <a:r>
              <a:rPr lang="en-US" sz="2000" dirty="0" err="1">
                <a:latin typeface="Times New Roman" pitchFamily="18" charset="0"/>
                <a:cs typeface="Times New Roman" pitchFamily="18" charset="0"/>
              </a:rPr>
              <a:t>Sâuvẽ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bùa</a:t>
            </a:r>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 </a:t>
            </a:r>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B. Sâu kèn </a:t>
            </a:r>
            <a:endParaRPr lang="en-US" sz="2000" dirty="0">
              <a:latin typeface="Times New Roman" pitchFamily="18" charset="0"/>
              <a:cs typeface="Times New Roman" pitchFamily="18" charset="0"/>
            </a:endParaRPr>
          </a:p>
          <a:p>
            <a:pPr>
              <a:buNone/>
            </a:pPr>
            <a:r>
              <a:rPr lang="vi-VN" sz="2000" dirty="0">
                <a:latin typeface="Times New Roman" pitchFamily="18" charset="0"/>
                <a:cs typeface="Times New Roman" pitchFamily="18" charset="0"/>
              </a:rPr>
              <a:t>C. Sâu đục thân               </a:t>
            </a:r>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D. Sâu đục quả </a:t>
            </a:r>
            <a:endParaRPr lang="en-US" sz="2000" dirty="0">
              <a:latin typeface="Times New Roman" pitchFamily="18" charset="0"/>
              <a:cs typeface="Times New Roman" pitchFamily="18" charset="0"/>
            </a:endParaRPr>
          </a:p>
          <a:p>
            <a:pPr>
              <a:buNone/>
            </a:pPr>
            <a:r>
              <a:rPr lang="en-US" sz="2000" b="1" i="1" dirty="0">
                <a:latin typeface="Times New Roman" pitchFamily="18" charset="0"/>
                <a:cs typeface="Times New Roman" pitchFamily="18" charset="0"/>
              </a:rPr>
              <a:t>Câu47.Một </a:t>
            </a:r>
            <a:r>
              <a:rPr lang="en-US" sz="2000" b="1" i="1" dirty="0" err="1">
                <a:latin typeface="Times New Roman" pitchFamily="18" charset="0"/>
                <a:cs typeface="Times New Roman" pitchFamily="18" charset="0"/>
              </a:rPr>
              <a:t>số</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loại</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bệnh</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hại</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cho</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cây</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nhãn</a:t>
            </a:r>
            <a:r>
              <a:rPr lang="en-US" sz="2000" b="1" i="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buNone/>
            </a:pPr>
            <a:r>
              <a:rPr lang="vi-VN" sz="2000" dirty="0">
                <a:latin typeface="Times New Roman" pitchFamily="18" charset="0"/>
                <a:cs typeface="Times New Roman" pitchFamily="18" charset="0"/>
              </a:rPr>
              <a:t>A.</a:t>
            </a:r>
            <a:r>
              <a:rPr lang="en-US" sz="2000" dirty="0" err="1">
                <a:latin typeface="Times New Roman" pitchFamily="18" charset="0"/>
                <a:cs typeface="Times New Roman" pitchFamily="18" charset="0"/>
              </a:rPr>
              <a:t>Bệnh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lá</a:t>
            </a:r>
            <a:r>
              <a:rPr lang="en-US" sz="2000" dirty="0">
                <a:latin typeface="Times New Roman" pitchFamily="18" charset="0"/>
                <a:cs typeface="Times New Roman" pitchFamily="18" charset="0"/>
              </a:rPr>
              <a:t>			B</a:t>
            </a:r>
            <a:r>
              <a:rPr lang="vi-VN"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Bệnh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hoa</a:t>
            </a:r>
            <a:endParaRPr lang="en-US" sz="2000" dirty="0">
              <a:latin typeface="Times New Roman" pitchFamily="18" charset="0"/>
              <a:cs typeface="Times New Roman" pitchFamily="18" charset="0"/>
            </a:endParaRPr>
          </a:p>
          <a:p>
            <a:pPr>
              <a:buNone/>
            </a:pPr>
            <a:r>
              <a:rPr lang="en-US" sz="2000" dirty="0">
                <a:latin typeface="Times New Roman" pitchFamily="18" charset="0"/>
                <a:cs typeface="Times New Roman" pitchFamily="18" charset="0"/>
              </a:rPr>
              <a:t>C</a:t>
            </a:r>
            <a:r>
              <a:rPr lang="vi-VN"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Bệnh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mốc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sương</a:t>
            </a:r>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D.</a:t>
            </a:r>
            <a:r>
              <a:rPr lang="en-US" sz="2000" dirty="0" err="1">
                <a:latin typeface="Times New Roman" pitchFamily="18" charset="0"/>
                <a:cs typeface="Times New Roman" pitchFamily="18" charset="0"/>
              </a:rPr>
              <a:t>Cả</a:t>
            </a:r>
            <a:r>
              <a:rPr lang="en-US" sz="2000" dirty="0">
                <a:latin typeface="Times New Roman" pitchFamily="18" charset="0"/>
                <a:cs typeface="Times New Roman" pitchFamily="18" charset="0"/>
              </a:rPr>
              <a:t> B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C </a:t>
            </a:r>
            <a:r>
              <a:rPr lang="en-US" sz="2000" dirty="0" err="1">
                <a:latin typeface="Times New Roman" pitchFamily="18" charset="0"/>
                <a:cs typeface="Times New Roman" pitchFamily="18" charset="0"/>
              </a:rPr>
              <a:t>đều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đúng</a:t>
            </a:r>
            <a:endParaRPr lang="en-US" sz="2000" dirty="0">
              <a:latin typeface="Times New Roman" pitchFamily="18" charset="0"/>
              <a:cs typeface="Times New Roman" pitchFamily="18" charset="0"/>
            </a:endParaRPr>
          </a:p>
          <a:p>
            <a:pPr>
              <a:buNone/>
            </a:pPr>
            <a:r>
              <a:rPr lang="pt-BR" sz="2000" b="1" i="1" dirty="0">
                <a:latin typeface="Times New Roman" pitchFamily="18" charset="0"/>
                <a:cs typeface="Times New Roman" pitchFamily="18" charset="0"/>
              </a:rPr>
              <a:t>Câu 48.Nhiệt độ thích hợp để bảo quản quả nhãn là :</a:t>
            </a:r>
            <a:endParaRPr lang="en-US" sz="2000"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A.1 – 3</a:t>
            </a:r>
            <a:r>
              <a:rPr lang="pt-BR" sz="2000" baseline="30000" dirty="0">
                <a:latin typeface="Times New Roman" pitchFamily="18" charset="0"/>
                <a:cs typeface="Times New Roman" pitchFamily="18" charset="0"/>
              </a:rPr>
              <a:t>0</a:t>
            </a:r>
            <a:r>
              <a:rPr lang="pt-BR" sz="2000" dirty="0">
                <a:latin typeface="Times New Roman" pitchFamily="18" charset="0"/>
                <a:cs typeface="Times New Roman" pitchFamily="18" charset="0"/>
              </a:rPr>
              <a:t>C	B.3 – 5</a:t>
            </a:r>
            <a:r>
              <a:rPr lang="pt-BR" sz="2000" baseline="30000" dirty="0">
                <a:latin typeface="Times New Roman" pitchFamily="18" charset="0"/>
                <a:cs typeface="Times New Roman" pitchFamily="18" charset="0"/>
              </a:rPr>
              <a:t>0</a:t>
            </a:r>
            <a:r>
              <a:rPr lang="pt-BR" sz="2000" dirty="0">
                <a:latin typeface="Times New Roman" pitchFamily="18" charset="0"/>
                <a:cs typeface="Times New Roman" pitchFamily="18" charset="0"/>
              </a:rPr>
              <a:t>C		C.5 – 7</a:t>
            </a:r>
            <a:r>
              <a:rPr lang="pt-BR" sz="2000" baseline="30000" dirty="0">
                <a:latin typeface="Times New Roman" pitchFamily="18" charset="0"/>
                <a:cs typeface="Times New Roman" pitchFamily="18" charset="0"/>
              </a:rPr>
              <a:t>0</a:t>
            </a:r>
            <a:r>
              <a:rPr lang="pt-BR" sz="2000" dirty="0">
                <a:latin typeface="Times New Roman" pitchFamily="18" charset="0"/>
                <a:cs typeface="Times New Roman" pitchFamily="18" charset="0"/>
              </a:rPr>
              <a:t>C	D.5</a:t>
            </a:r>
            <a:r>
              <a:rPr lang="pt-BR" sz="2000" b="1" dirty="0">
                <a:latin typeface="Times New Roman" pitchFamily="18" charset="0"/>
                <a:cs typeface="Times New Roman" pitchFamily="18" charset="0"/>
              </a:rPr>
              <a:t>– </a:t>
            </a:r>
            <a:r>
              <a:rPr lang="pt-BR" sz="2000" dirty="0">
                <a:latin typeface="Times New Roman" pitchFamily="18" charset="0"/>
                <a:cs typeface="Times New Roman" pitchFamily="18" charset="0"/>
              </a:rPr>
              <a:t>10</a:t>
            </a:r>
            <a:r>
              <a:rPr lang="pt-BR" sz="2000" baseline="30000" dirty="0">
                <a:latin typeface="Times New Roman" pitchFamily="18" charset="0"/>
                <a:cs typeface="Times New Roman" pitchFamily="18" charset="0"/>
              </a:rPr>
              <a:t>0</a:t>
            </a:r>
            <a:r>
              <a:rPr lang="pt-BR" sz="2000" dirty="0">
                <a:latin typeface="Times New Roman" pitchFamily="18" charset="0"/>
                <a:cs typeface="Times New Roman" pitchFamily="18" charset="0"/>
              </a:rPr>
              <a:t>C</a:t>
            </a:r>
            <a:endParaRPr lang="en-US" sz="2000"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buNone/>
            </a:pPr>
            <a:endParaRPr lang="en-US" sz="2000" dirty="0">
              <a:latin typeface="Times New Roman" pitchFamily="18" charset="0"/>
              <a:cs typeface="Times New Roman" pitchFamily="18" charset="0"/>
            </a:endParaRPr>
          </a:p>
          <a:p>
            <a:r>
              <a:rPr lang="pt-BR" sz="2000"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8077200" cy="4495800"/>
          </a:xfrm>
        </p:spPr>
        <p:txBody>
          <a:bodyPr>
            <a:noAutofit/>
          </a:bodyPr>
          <a:lstStyle/>
          <a:p>
            <a:pPr lvl="0" algn="l" fontAlgn="base">
              <a:spcAft>
                <a:spcPct val="0"/>
              </a:spcAft>
            </a:pPr>
            <a:r>
              <a:rPr kumimoji="0" lang="nl-NL" sz="2400" b="1" i="0" u="none" strike="noStrike" cap="none" normalizeH="0" baseline="0" dirty="0">
                <a:ln>
                  <a:noFill/>
                </a:ln>
                <a:solidFill>
                  <a:srgbClr val="FF0000"/>
                </a:solidFill>
                <a:effectLst/>
                <a:latin typeface="Times New Roman" pitchFamily="18" charset="0"/>
                <a:ea typeface="Arial" pitchFamily="34" charset="0"/>
                <a:cs typeface="Times New Roman" pitchFamily="18" charset="0"/>
              </a:rPr>
              <a:t>Bài 1.Giới thiệu nghề trồng cây ăn quả. </a:t>
            </a:r>
            <a:br>
              <a:rPr kumimoji="0" lang="nl-NL" sz="2000" b="1" i="0" u="none" strike="noStrike" cap="none" normalizeH="0" baseline="0" dirty="0">
                <a:ln>
                  <a:noFill/>
                </a:ln>
                <a:solidFill>
                  <a:srgbClr val="FF0000"/>
                </a:solidFill>
                <a:effectLst/>
                <a:latin typeface="Times New Roman" pitchFamily="18" charset="0"/>
                <a:ea typeface="Arial" pitchFamily="34" charset="0"/>
                <a:cs typeface="Times New Roman" pitchFamily="18" charset="0"/>
              </a:rPr>
            </a:br>
            <a:br>
              <a:rPr kumimoji="0" lang="en-US" sz="2000" b="0" i="0" u="none" strike="noStrike" cap="none" normalizeH="0" baseline="0" dirty="0">
                <a:ln>
                  <a:noFill/>
                </a:ln>
                <a:solidFill>
                  <a:schemeClr val="tx1"/>
                </a:solidFill>
                <a:effectLst/>
                <a:latin typeface="Times New Roman" pitchFamily="18" charset="0"/>
                <a:cs typeface="Times New Roman" pitchFamily="18" charset="0"/>
              </a:rPr>
            </a:br>
            <a:r>
              <a:rPr kumimoji="0" lang="it-IT" sz="2000" b="1" i="1" u="none" strike="noStrike" cap="none" normalizeH="0" baseline="0" dirty="0">
                <a:ln>
                  <a:noFill/>
                </a:ln>
                <a:solidFill>
                  <a:schemeClr val="tx1"/>
                </a:solidFill>
                <a:effectLst/>
                <a:latin typeface="Times New Roman" pitchFamily="18" charset="0"/>
                <a:ea typeface="Arial" pitchFamily="34" charset="0"/>
                <a:cs typeface="Times New Roman" pitchFamily="18" charset="0"/>
              </a:rPr>
              <a:t>Câu 1. Vai trò của nghề trồng cây ăn quả là:</a:t>
            </a:r>
            <a:br>
              <a:rPr kumimoji="0" lang="en-US" sz="2000" b="0" i="0" u="none" strike="noStrike" cap="none" normalizeH="0" baseline="0" dirty="0">
                <a:ln>
                  <a:noFill/>
                </a:ln>
                <a:solidFill>
                  <a:schemeClr val="tx1"/>
                </a:solidFill>
                <a:effectLst/>
                <a:latin typeface="Times New Roman" pitchFamily="18" charset="0"/>
                <a:cs typeface="Times New Roman" pitchFamily="18" charset="0"/>
              </a:rPr>
            </a:br>
            <a:r>
              <a:rPr kumimoji="0" lang="it-IT" sz="20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rPr>
              <a:t>A. Cung cấp quả cho người tiêu dùng và xuất khẩu.</a:t>
            </a:r>
            <a:br>
              <a:rPr kumimoji="0" lang="en-US" sz="2000" b="0" i="0" u="none" strike="noStrike" cap="none" normalizeH="0" baseline="0" dirty="0">
                <a:ln>
                  <a:noFill/>
                </a:ln>
                <a:solidFill>
                  <a:schemeClr val="tx1"/>
                </a:solidFill>
                <a:effectLst/>
                <a:latin typeface="Times New Roman" pitchFamily="18" charset="0"/>
                <a:cs typeface="Times New Roman" pitchFamily="18" charset="0"/>
              </a:rPr>
            </a:br>
            <a:r>
              <a:rPr kumimoji="0" lang="it-IT" sz="20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rPr>
              <a:t>B. Cung cấp quả cho người tiêu dùng và nguyên liệu cho công nghiệp chế biến.</a:t>
            </a:r>
            <a:br>
              <a:rPr kumimoji="0" lang="en-US" sz="2000" b="0" i="0" u="none" strike="noStrike" cap="none" normalizeH="0" baseline="0" dirty="0">
                <a:ln>
                  <a:noFill/>
                </a:ln>
                <a:solidFill>
                  <a:schemeClr val="tx1"/>
                </a:solidFill>
                <a:effectLst/>
                <a:latin typeface="Times New Roman" pitchFamily="18" charset="0"/>
                <a:cs typeface="Times New Roman" pitchFamily="18" charset="0"/>
              </a:rPr>
            </a:br>
            <a:r>
              <a:rPr kumimoji="0" lang="it-IT" sz="20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rPr>
              <a:t>C. Cung cấp quả cho người tiêu dùng, nguyên liệu cho công nghiệp chế biến và xuất khẩu.</a:t>
            </a:r>
            <a:br>
              <a:rPr kumimoji="0" lang="en-US" sz="2000" b="0" i="0" u="none" strike="noStrike" cap="none" normalizeH="0" baseline="0" dirty="0">
                <a:ln>
                  <a:noFill/>
                </a:ln>
                <a:solidFill>
                  <a:schemeClr val="tx1"/>
                </a:solidFill>
                <a:effectLst/>
                <a:latin typeface="Times New Roman" pitchFamily="18" charset="0"/>
                <a:cs typeface="Times New Roman" pitchFamily="18" charset="0"/>
              </a:rPr>
            </a:br>
            <a:r>
              <a:rPr kumimoji="0" lang="it-IT" sz="20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rPr>
              <a:t>D. Nguyên liệu cho công nghiệp chế biến và xuất khẩu.</a:t>
            </a:r>
            <a:br>
              <a:rPr kumimoji="0" lang="it-IT" sz="20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rPr>
            </a:br>
            <a:br>
              <a:rPr kumimoji="0" lang="en-US" sz="2000" b="0" i="0" u="none" strike="noStrike" cap="none" normalizeH="0" baseline="0" dirty="0">
                <a:ln>
                  <a:noFill/>
                </a:ln>
                <a:solidFill>
                  <a:schemeClr val="tx1"/>
                </a:solidFill>
                <a:effectLst/>
                <a:latin typeface="Times New Roman" pitchFamily="18" charset="0"/>
                <a:cs typeface="Times New Roman" pitchFamily="18" charset="0"/>
              </a:rPr>
            </a:br>
            <a:r>
              <a:rPr kumimoji="0" lang="pt-BR" altLang="ko-KR" sz="2000" b="1" i="1" u="none" strike="noStrike" cap="none" normalizeH="0" baseline="0" dirty="0">
                <a:ln>
                  <a:noFill/>
                </a:ln>
                <a:solidFill>
                  <a:schemeClr val="tx1"/>
                </a:solidFill>
                <a:effectLst/>
                <a:latin typeface="Times New Roman" pitchFamily="18" charset="0"/>
                <a:ea typeface="Arial" pitchFamily="34" charset="0"/>
                <a:cs typeface="Times New Roman" pitchFamily="18" charset="0"/>
              </a:rPr>
              <a:t>Câu 2.Đối tượng lao động của nghề trồng cây ăn quả là </a:t>
            </a:r>
            <a:br>
              <a:rPr kumimoji="0" lang="en-US" altLang="ko-KR" sz="2000" b="0" i="0" u="none" strike="noStrike" cap="none" normalizeH="0" baseline="0" dirty="0">
                <a:ln>
                  <a:noFill/>
                </a:ln>
                <a:solidFill>
                  <a:schemeClr val="tx1"/>
                </a:solidFill>
                <a:effectLst/>
                <a:latin typeface="Times New Roman" pitchFamily="18" charset="0"/>
                <a:cs typeface="Times New Roman" pitchFamily="18" charset="0"/>
              </a:rPr>
            </a:br>
            <a:r>
              <a:rPr kumimoji="0" lang="pt-BR" altLang="ko-KR" sz="20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rPr>
              <a:t>A. Là các loại cây ăn quả ngắn ngày có giá trị dinh dưỡng cao.</a:t>
            </a:r>
            <a:br>
              <a:rPr kumimoji="0" lang="en-US" altLang="ko-KR" sz="2000" b="0" i="0" u="none" strike="noStrike" cap="none" normalizeH="0" baseline="0" dirty="0">
                <a:ln>
                  <a:noFill/>
                </a:ln>
                <a:solidFill>
                  <a:schemeClr val="tx1"/>
                </a:solidFill>
                <a:effectLst/>
                <a:latin typeface="Times New Roman" pitchFamily="18" charset="0"/>
                <a:cs typeface="Times New Roman" pitchFamily="18" charset="0"/>
              </a:rPr>
            </a:br>
            <a:r>
              <a:rPr kumimoji="0" lang="pt-BR" altLang="ko-KR" sz="20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rPr>
              <a:t>B. Là các loại cây ăn quả lâu năm có giá trị kinh tế cao .</a:t>
            </a:r>
            <a:br>
              <a:rPr kumimoji="0" lang="en-US" altLang="ko-KR" sz="2000" b="0" i="0" u="none" strike="noStrike" cap="none" normalizeH="0" baseline="0" dirty="0">
                <a:ln>
                  <a:noFill/>
                </a:ln>
                <a:solidFill>
                  <a:schemeClr val="tx1"/>
                </a:solidFill>
                <a:effectLst/>
                <a:latin typeface="Times New Roman" pitchFamily="18" charset="0"/>
                <a:cs typeface="Times New Roman" pitchFamily="18" charset="0"/>
              </a:rPr>
            </a:br>
            <a:r>
              <a:rPr kumimoji="0" lang="pt-BR" altLang="ko-KR" sz="20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rPr>
              <a:t>C. Là các loại cây ăn quả lâu năm có giá trị dinh dưỡng và  kinh tế cao .</a:t>
            </a:r>
            <a:br>
              <a:rPr kumimoji="0" lang="en-US" altLang="ko-KR" sz="2000" b="0" i="0" u="none" strike="noStrike" cap="none" normalizeH="0" baseline="0" dirty="0">
                <a:ln>
                  <a:noFill/>
                </a:ln>
                <a:solidFill>
                  <a:schemeClr val="tx1"/>
                </a:solidFill>
                <a:effectLst/>
                <a:latin typeface="Times New Roman" pitchFamily="18" charset="0"/>
                <a:cs typeface="Times New Roman" pitchFamily="18" charset="0"/>
              </a:rPr>
            </a:br>
            <a:r>
              <a:rPr kumimoji="0" lang="pt-BR" altLang="ko-KR" sz="20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rPr>
              <a:t>D.Là các loại cây ăn quả ngắn ngày có giá trị kinh tế cao.</a:t>
            </a:r>
            <a:br>
              <a:rPr kumimoji="0" lang="pt-BR" altLang="ko-KR" sz="2000" b="0" i="0" u="none" strike="noStrike" cap="none" normalizeH="0" baseline="0" dirty="0">
                <a:ln>
                  <a:noFill/>
                </a:ln>
                <a:solidFill>
                  <a:schemeClr val="tx1"/>
                </a:solidFill>
                <a:effectLst/>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lnSpcReduction="10000"/>
          </a:bodyPr>
          <a:lstStyle/>
          <a:p>
            <a:r>
              <a:rPr lang="nl-NL" sz="2600" b="1" dirty="0">
                <a:solidFill>
                  <a:srgbClr val="FF0000"/>
                </a:solidFill>
              </a:rPr>
              <a:t>Bài 2.Một số vấn đề chung về cây ăn quả.</a:t>
            </a:r>
            <a:endParaRPr lang="en-US" sz="2600" dirty="0">
              <a:solidFill>
                <a:srgbClr val="FF0000"/>
              </a:solidFill>
            </a:endParaRPr>
          </a:p>
          <a:p>
            <a:pPr>
              <a:buNone/>
            </a:pPr>
            <a:r>
              <a:rPr lang="nl-NL" sz="2000" b="1" dirty="0"/>
              <a:t> </a:t>
            </a:r>
            <a:endParaRPr lang="en-US" sz="2000" dirty="0"/>
          </a:p>
          <a:p>
            <a:pPr>
              <a:buNone/>
            </a:pPr>
            <a:r>
              <a:rPr lang="vi-VN" sz="2000" b="1" i="1" dirty="0">
                <a:latin typeface="Times New Roman" pitchFamily="18" charset="0"/>
                <a:cs typeface="Times New Roman" pitchFamily="18" charset="0"/>
              </a:rPr>
              <a:t>Câu</a:t>
            </a:r>
            <a:r>
              <a:rPr lang="en-US" sz="2000" b="1" i="1" dirty="0">
                <a:latin typeface="Times New Roman" pitchFamily="18" charset="0"/>
                <a:cs typeface="Times New Roman" pitchFamily="18" charset="0"/>
              </a:rPr>
              <a:t> 3.</a:t>
            </a:r>
            <a:r>
              <a:rPr lang="vi-VN" sz="2000" b="1" i="1" dirty="0">
                <a:latin typeface="Times New Roman" pitchFamily="18" charset="0"/>
                <a:cs typeface="Times New Roman" pitchFamily="18" charset="0"/>
              </a:rPr>
              <a:t> Cây ăn quả có giá trị nào sau đây :</a:t>
            </a:r>
            <a:endParaRPr lang="en-US" sz="2000" dirty="0">
              <a:latin typeface="Times New Roman" pitchFamily="18" charset="0"/>
              <a:cs typeface="Times New Roman" pitchFamily="18" charset="0"/>
            </a:endParaRPr>
          </a:p>
          <a:p>
            <a:pPr>
              <a:buNone/>
            </a:pPr>
            <a:r>
              <a:rPr lang="vi-VN" sz="2000" dirty="0">
                <a:latin typeface="Times New Roman" pitchFamily="18" charset="0"/>
                <a:cs typeface="Times New Roman" pitchFamily="18" charset="0"/>
              </a:rPr>
              <a:t>A. Có giá trị dinh dưỡng                     B. Có khả năng chứa một số bệnh </a:t>
            </a:r>
            <a:endParaRPr lang="en-US" sz="2000" dirty="0">
              <a:latin typeface="Times New Roman" pitchFamily="18" charset="0"/>
              <a:cs typeface="Times New Roman" pitchFamily="18" charset="0"/>
            </a:endParaRPr>
          </a:p>
          <a:p>
            <a:pPr>
              <a:buNone/>
            </a:pPr>
            <a:r>
              <a:rPr lang="vi-VN" sz="2000" dirty="0">
                <a:latin typeface="Times New Roman" pitchFamily="18" charset="0"/>
                <a:cs typeface="Times New Roman" pitchFamily="18" charset="0"/>
              </a:rPr>
              <a:t>C. Bảo vệ môi trường                         D.</a:t>
            </a:r>
            <a:r>
              <a:rPr lang="en-US" sz="2000" dirty="0" err="1">
                <a:latin typeface="Times New Roman" pitchFamily="18" charset="0"/>
                <a:cs typeface="Times New Roman" pitchFamily="18" charset="0"/>
              </a:rPr>
              <a:t>Tất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đều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đúng</a:t>
            </a:r>
            <a:endParaRPr lang="en-US" sz="2000" dirty="0">
              <a:latin typeface="Times New Roman" pitchFamily="18" charset="0"/>
              <a:cs typeface="Times New Roman" pitchFamily="18" charset="0"/>
            </a:endParaRPr>
          </a:p>
          <a:p>
            <a:pPr>
              <a:buNone/>
            </a:pPr>
            <a:r>
              <a:rPr lang="vi-VN" sz="2000" b="1" i="1" dirty="0">
                <a:latin typeface="Times New Roman" pitchFamily="18" charset="0"/>
                <a:cs typeface="Times New Roman" pitchFamily="18" charset="0"/>
              </a:rPr>
              <a:t>Câu</a:t>
            </a:r>
            <a:r>
              <a:rPr lang="en-US" sz="2000" b="1" i="1" dirty="0">
                <a:latin typeface="Times New Roman" pitchFamily="18" charset="0"/>
                <a:cs typeface="Times New Roman" pitchFamily="18" charset="0"/>
              </a:rPr>
              <a:t> 4.</a:t>
            </a:r>
            <a:r>
              <a:rPr lang="vi-VN" sz="2000" b="1" i="1" dirty="0">
                <a:latin typeface="Times New Roman" pitchFamily="18" charset="0"/>
                <a:cs typeface="Times New Roman" pitchFamily="18" charset="0"/>
              </a:rPr>
              <a:t> Cây ăn quả có các loại rễ nào ?</a:t>
            </a:r>
            <a:endParaRPr lang="en-US" sz="2000" dirty="0">
              <a:latin typeface="Times New Roman" pitchFamily="18" charset="0"/>
              <a:cs typeface="Times New Roman" pitchFamily="18" charset="0"/>
            </a:endParaRPr>
          </a:p>
          <a:p>
            <a:pPr>
              <a:buNone/>
            </a:pPr>
            <a:r>
              <a:rPr lang="vi-VN" sz="2000" dirty="0">
                <a:latin typeface="Times New Roman" pitchFamily="18" charset="0"/>
                <a:cs typeface="Times New Roman" pitchFamily="18" charset="0"/>
              </a:rPr>
              <a:t>A. Chỉ có rễ cọc                             B. Chỉ có rễ con </a:t>
            </a:r>
            <a:endParaRPr lang="en-US" sz="2000" dirty="0">
              <a:latin typeface="Times New Roman" pitchFamily="18" charset="0"/>
              <a:cs typeface="Times New Roman" pitchFamily="18" charset="0"/>
            </a:endParaRPr>
          </a:p>
          <a:p>
            <a:pPr>
              <a:buNone/>
            </a:pPr>
            <a:r>
              <a:rPr lang="vi-VN" sz="2000" dirty="0">
                <a:latin typeface="Times New Roman" pitchFamily="18" charset="0"/>
                <a:cs typeface="Times New Roman" pitchFamily="18" charset="0"/>
              </a:rPr>
              <a:t>C. Có cả rễ cọc và rễ con </a:t>
            </a:r>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D. Không có rễ </a:t>
            </a:r>
            <a:endParaRPr lang="en-US" sz="2000" dirty="0">
              <a:latin typeface="Times New Roman" pitchFamily="18" charset="0"/>
              <a:cs typeface="Times New Roman" pitchFamily="18" charset="0"/>
            </a:endParaRPr>
          </a:p>
          <a:p>
            <a:pPr>
              <a:buNone/>
            </a:pPr>
            <a:r>
              <a:rPr lang="vi-VN" sz="2000" b="1" i="1" dirty="0">
                <a:latin typeface="Times New Roman" pitchFamily="18" charset="0"/>
                <a:cs typeface="Times New Roman" pitchFamily="18" charset="0"/>
              </a:rPr>
              <a:t>Câu </a:t>
            </a:r>
            <a:r>
              <a:rPr lang="en-US" sz="2000" b="1" i="1" dirty="0">
                <a:latin typeface="Times New Roman" pitchFamily="18" charset="0"/>
                <a:cs typeface="Times New Roman" pitchFamily="18" charset="0"/>
              </a:rPr>
              <a:t>5.</a:t>
            </a:r>
            <a:r>
              <a:rPr lang="vi-VN" sz="2000" b="1" i="1" dirty="0">
                <a:latin typeface="Times New Roman" pitchFamily="18" charset="0"/>
                <a:cs typeface="Times New Roman" pitchFamily="18" charset="0"/>
              </a:rPr>
              <a:t> Cây ăn quả có các loại </a:t>
            </a:r>
            <a:r>
              <a:rPr lang="en-US" sz="2000" b="1" i="1" dirty="0" err="1">
                <a:latin typeface="Times New Roman" pitchFamily="18" charset="0"/>
                <a:cs typeface="Times New Roman" pitchFamily="18" charset="0"/>
              </a:rPr>
              <a:t>hoa</a:t>
            </a:r>
            <a:r>
              <a:rPr lang="vi-VN" sz="2000" b="1" i="1" dirty="0">
                <a:latin typeface="Times New Roman" pitchFamily="18" charset="0"/>
                <a:cs typeface="Times New Roman" pitchFamily="18" charset="0"/>
              </a:rPr>
              <a:t> nào ?</a:t>
            </a:r>
            <a:endParaRPr lang="en-US" sz="2000" dirty="0">
              <a:latin typeface="Times New Roman" pitchFamily="18" charset="0"/>
              <a:cs typeface="Times New Roman" pitchFamily="18" charset="0"/>
            </a:endParaRPr>
          </a:p>
          <a:p>
            <a:pPr>
              <a:buNone/>
            </a:pPr>
            <a:r>
              <a:rPr lang="vi-VN" sz="2000" dirty="0">
                <a:latin typeface="Times New Roman" pitchFamily="18" charset="0"/>
                <a:cs typeface="Times New Roman" pitchFamily="18" charset="0"/>
              </a:rPr>
              <a:t>A. </a:t>
            </a:r>
            <a:r>
              <a:rPr lang="en-US" sz="2000" dirty="0" err="1">
                <a:latin typeface="Times New Roman" pitchFamily="18" charset="0"/>
                <a:cs typeface="Times New Roman" pitchFamily="18" charset="0"/>
              </a:rPr>
              <a:t>Hoa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đực,hoa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cái</a:t>
            </a:r>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B. </a:t>
            </a:r>
            <a:r>
              <a:rPr lang="en-US" sz="2000" dirty="0" err="1">
                <a:latin typeface="Times New Roman" pitchFamily="18" charset="0"/>
                <a:cs typeface="Times New Roman" pitchFamily="18" charset="0"/>
              </a:rPr>
              <a:t>Hoa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đực,hoa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lưỡng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tính</a:t>
            </a:r>
            <a:endParaRPr lang="en-US" sz="2000" dirty="0">
              <a:latin typeface="Times New Roman" pitchFamily="18" charset="0"/>
              <a:cs typeface="Times New Roman" pitchFamily="18" charset="0"/>
            </a:endParaRPr>
          </a:p>
          <a:p>
            <a:pPr>
              <a:buNone/>
            </a:pPr>
            <a:r>
              <a:rPr lang="vi-VN" sz="2000" dirty="0">
                <a:latin typeface="Times New Roman" pitchFamily="18" charset="0"/>
                <a:cs typeface="Times New Roman" pitchFamily="18" charset="0"/>
              </a:rPr>
              <a:t>C.</a:t>
            </a:r>
            <a:r>
              <a:rPr lang="en-US" sz="2000" dirty="0" err="1">
                <a:latin typeface="Times New Roman" pitchFamily="18" charset="0"/>
                <a:cs typeface="Times New Roman" pitchFamily="18" charset="0"/>
              </a:rPr>
              <a:t>Hoa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cái,hoa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lưỡng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tính</a:t>
            </a:r>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D. </a:t>
            </a:r>
            <a:r>
              <a:rPr lang="en-US" sz="2000" dirty="0" err="1">
                <a:latin typeface="Times New Roman" pitchFamily="18" charset="0"/>
                <a:cs typeface="Times New Roman" pitchFamily="18" charset="0"/>
              </a:rPr>
              <a:t>Hoa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đực,hoa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lưỡng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tính</a:t>
            </a:r>
            <a:endParaRPr lang="en-US" sz="2000" dirty="0">
              <a:latin typeface="Times New Roman" pitchFamily="18" charset="0"/>
              <a:cs typeface="Times New Roman" pitchFamily="18" charset="0"/>
            </a:endParaRPr>
          </a:p>
          <a:p>
            <a:pPr>
              <a:buNone/>
            </a:pPr>
            <a:r>
              <a:rPr lang="pt-BR" sz="2000" b="1" i="1" dirty="0">
                <a:latin typeface="Times New Roman" pitchFamily="18" charset="0"/>
                <a:cs typeface="Times New Roman" pitchFamily="18" charset="0"/>
              </a:rPr>
              <a:t>Câu 6. Đ</a:t>
            </a:r>
            <a:r>
              <a:rPr lang="nl-NL" sz="2000" b="1" i="1" dirty="0">
                <a:latin typeface="Times New Roman" pitchFamily="18" charset="0"/>
                <a:cs typeface="Times New Roman" pitchFamily="18" charset="0"/>
              </a:rPr>
              <a:t>ào hố, bón phân lót</a:t>
            </a:r>
            <a:r>
              <a:rPr lang="pt-BR" sz="2000" b="1" i="1" dirty="0">
                <a:latin typeface="Times New Roman" pitchFamily="18" charset="0"/>
                <a:cs typeface="Times New Roman" pitchFamily="18" charset="0"/>
              </a:rPr>
              <a:t> trước khi trồng cây khoảng bao nhiêu ngày ?</a:t>
            </a:r>
            <a:endParaRPr lang="en-US" sz="2000"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A. Khoảng 5 đến 10 ngày.		B. Khoảng 10 đến 15 ngày.</a:t>
            </a:r>
            <a:endParaRPr lang="en-US" sz="2000"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C. Khoảng 15 đến 20 ngày.	D. Khoảng 15 đến 30 ngày.</a:t>
            </a:r>
            <a:endParaRPr lang="en-US" sz="2000" dirty="0">
              <a:latin typeface="Times New Roman" pitchFamily="18" charset="0"/>
              <a:cs typeface="Times New Roman" pitchFamily="18" charset="0"/>
            </a:endParaRPr>
          </a:p>
          <a:p>
            <a:pPr>
              <a:buNone/>
            </a:pPr>
            <a:r>
              <a:rPr lang="pt-BR" sz="2000" b="1" i="1" dirty="0">
                <a:latin typeface="Times New Roman" pitchFamily="18" charset="0"/>
                <a:cs typeface="Times New Roman" pitchFamily="18" charset="0"/>
              </a:rPr>
              <a:t>Câu7. Tạo hình, sửa cành cho cây vào thời kì cây non gọi là:</a:t>
            </a:r>
            <a:endParaRPr lang="en-US" sz="2000"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A. đốn phục hồi	                                B. đốn tạo quả</a:t>
            </a:r>
            <a:endParaRPr lang="en-US" sz="2000"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C. đốn tạo cành			   D. đốn tạo hình</a:t>
            </a:r>
            <a:endParaRPr lang="en-US" sz="2000" dirty="0">
              <a:latin typeface="Times New Roman" pitchFamily="18" charset="0"/>
              <a:cs typeface="Times New Roman" pitchFamily="18" charset="0"/>
            </a:endParaRPr>
          </a:p>
          <a:p>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9067800" cy="6553200"/>
          </a:xfrm>
        </p:spPr>
        <p:txBody>
          <a:bodyPr>
            <a:noAutofit/>
          </a:bodyPr>
          <a:lstStyle/>
          <a:p>
            <a:pPr>
              <a:buNone/>
            </a:pPr>
            <a:r>
              <a:rPr lang="nl-NL" sz="2000" b="1" dirty="0">
                <a:solidFill>
                  <a:srgbClr val="FF0000"/>
                </a:solidFill>
                <a:latin typeface="Times New Roman" pitchFamily="18" charset="0"/>
                <a:cs typeface="Times New Roman" pitchFamily="18" charset="0"/>
              </a:rPr>
              <a:t>Bài 3.Các phương pháp nhân giống cây ăn quả.</a:t>
            </a:r>
            <a:r>
              <a:rPr lang="nl-NL" sz="2000" b="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buNone/>
            </a:pPr>
            <a:r>
              <a:rPr lang="en-US" sz="2000" b="1" i="1" dirty="0" err="1">
                <a:latin typeface="Times New Roman" pitchFamily="18" charset="0"/>
                <a:cs typeface="Times New Roman" pitchFamily="18" charset="0"/>
              </a:rPr>
              <a:t>Câu</a:t>
            </a:r>
            <a:r>
              <a:rPr lang="en-US" sz="2000" b="1" i="1" dirty="0">
                <a:latin typeface="Times New Roman" pitchFamily="18" charset="0"/>
                <a:cs typeface="Times New Roman" pitchFamily="18" charset="0"/>
              </a:rPr>
              <a:t> 8.Phương </a:t>
            </a:r>
            <a:r>
              <a:rPr lang="en-US" sz="2000" b="1" i="1" dirty="0" err="1">
                <a:latin typeface="Times New Roman" pitchFamily="18" charset="0"/>
                <a:cs typeface="Times New Roman" pitchFamily="18" charset="0"/>
              </a:rPr>
              <a:t>pháp</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ghép</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là</a:t>
            </a:r>
            <a:r>
              <a:rPr lang="en-US" sz="2000" b="1" i="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buNone/>
            </a:pPr>
            <a:r>
              <a:rPr lang="en-US" sz="2000" dirty="0">
                <a:latin typeface="Times New Roman" pitchFamily="18" charset="0"/>
                <a:cs typeface="Times New Roman" pitchFamily="18" charset="0"/>
              </a:rPr>
              <a:t>A. </a:t>
            </a:r>
            <a:r>
              <a:rPr lang="en-US" sz="2000" dirty="0" err="1">
                <a:latin typeface="Times New Roman" pitchFamily="18" charset="0"/>
                <a:cs typeface="Times New Roman" pitchFamily="18" charset="0"/>
              </a:rPr>
              <a:t>Phương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pháp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bằng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cành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tạo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cây</a:t>
            </a:r>
            <a:r>
              <a:rPr lang="en-US" sz="2000" dirty="0">
                <a:latin typeface="Times New Roman" pitchFamily="18" charset="0"/>
                <a:cs typeface="Times New Roman" pitchFamily="18" charset="0"/>
              </a:rPr>
              <a:t> con.</a:t>
            </a:r>
          </a:p>
          <a:p>
            <a:pPr>
              <a:buNone/>
            </a:pPr>
            <a:r>
              <a:rPr lang="en-US" sz="2000" dirty="0">
                <a:latin typeface="Times New Roman" pitchFamily="18" charset="0"/>
                <a:cs typeface="Times New Roman" pitchFamily="18" charset="0"/>
              </a:rPr>
              <a:t>B. </a:t>
            </a:r>
            <a:r>
              <a:rPr lang="en-US" sz="2000" dirty="0" err="1">
                <a:latin typeface="Times New Roman" pitchFamily="18" charset="0"/>
                <a:cs typeface="Times New Roman" pitchFamily="18" charset="0"/>
              </a:rPr>
              <a:t>Phương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pháp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dựa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năng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thành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rễ</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phụ</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cành</a:t>
            </a:r>
            <a:r>
              <a:rPr lang="en-US" sz="2000" dirty="0">
                <a:latin typeface="Times New Roman" pitchFamily="18" charset="0"/>
                <a:cs typeface="Times New Roman" pitchFamily="18" charset="0"/>
              </a:rPr>
              <a:t>.</a:t>
            </a:r>
          </a:p>
          <a:p>
            <a:pPr>
              <a:buNone/>
            </a:pPr>
            <a:r>
              <a:rPr lang="en-US" sz="2000" dirty="0">
                <a:latin typeface="Times New Roman" pitchFamily="18" charset="0"/>
                <a:cs typeface="Times New Roman" pitchFamily="18" charset="0"/>
              </a:rPr>
              <a:t>C. </a:t>
            </a:r>
            <a:r>
              <a:rPr lang="en-US" sz="2000" dirty="0" err="1">
                <a:latin typeface="Times New Roman" pitchFamily="18" charset="0"/>
                <a:cs typeface="Times New Roman" pitchFamily="18" charset="0"/>
              </a:rPr>
              <a:t>Phương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pháp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gắn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cành,mắt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gốc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cùng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tạo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mới</a:t>
            </a:r>
            <a:r>
              <a:rPr lang="en-US" sz="2000" dirty="0">
                <a:latin typeface="Times New Roman" pitchFamily="18" charset="0"/>
                <a:cs typeface="Times New Roman" pitchFamily="18" charset="0"/>
              </a:rPr>
              <a:t>.</a:t>
            </a:r>
          </a:p>
          <a:p>
            <a:pPr>
              <a:buNone/>
            </a:pPr>
            <a:r>
              <a:rPr lang="en-US" sz="2000" dirty="0">
                <a:latin typeface="Times New Roman" pitchFamily="18" charset="0"/>
                <a:cs typeface="Times New Roman" pitchFamily="18" charset="0"/>
              </a:rPr>
              <a:t>D. </a:t>
            </a:r>
            <a:r>
              <a:rPr lang="en-US" sz="2000" dirty="0" err="1">
                <a:latin typeface="Times New Roman" pitchFamily="18" charset="0"/>
                <a:cs typeface="Times New Roman" pitchFamily="18" charset="0"/>
              </a:rPr>
              <a:t>Phương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pháp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tạo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cây</a:t>
            </a:r>
            <a:r>
              <a:rPr lang="en-US" sz="2000" dirty="0">
                <a:latin typeface="Times New Roman" pitchFamily="18" charset="0"/>
                <a:cs typeface="Times New Roman" pitchFamily="18" charset="0"/>
              </a:rPr>
              <a:t> con </a:t>
            </a:r>
            <a:r>
              <a:rPr lang="en-US" sz="2000" dirty="0" err="1">
                <a:latin typeface="Times New Roman" pitchFamily="18" charset="0"/>
                <a:cs typeface="Times New Roman" pitchFamily="18" charset="0"/>
              </a:rPr>
              <a:t>bằng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gieo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hạt</a:t>
            </a:r>
            <a:endParaRPr lang="en-US" sz="2000" dirty="0">
              <a:latin typeface="Times New Roman" pitchFamily="18" charset="0"/>
              <a:cs typeface="Times New Roman" pitchFamily="18" charset="0"/>
            </a:endParaRPr>
          </a:p>
          <a:p>
            <a:pPr>
              <a:buNone/>
            </a:pPr>
            <a:r>
              <a:rPr lang="en-US" sz="2000" b="1" i="1" dirty="0" err="1">
                <a:latin typeface="Times New Roman" pitchFamily="18" charset="0"/>
                <a:cs typeface="Times New Roman" pitchFamily="18" charset="0"/>
              </a:rPr>
              <a:t>Câu</a:t>
            </a:r>
            <a:r>
              <a:rPr lang="en-US" sz="2000" b="1" i="1" dirty="0">
                <a:latin typeface="Times New Roman" pitchFamily="18" charset="0"/>
                <a:cs typeface="Times New Roman" pitchFamily="18" charset="0"/>
              </a:rPr>
              <a:t> 9.Phương </a:t>
            </a:r>
            <a:r>
              <a:rPr lang="en-US" sz="2000" b="1" i="1" dirty="0" err="1">
                <a:latin typeface="Times New Roman" pitchFamily="18" charset="0"/>
                <a:cs typeface="Times New Roman" pitchFamily="18" charset="0"/>
              </a:rPr>
              <a:t>pháp</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chiết</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cành</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là</a:t>
            </a:r>
            <a:r>
              <a:rPr lang="en-US" sz="2000" b="1" i="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buNone/>
            </a:pPr>
            <a:r>
              <a:rPr lang="en-US" sz="2000" dirty="0">
                <a:latin typeface="Times New Roman" pitchFamily="18" charset="0"/>
                <a:cs typeface="Times New Roman" pitchFamily="18" charset="0"/>
              </a:rPr>
              <a:t>A. </a:t>
            </a:r>
            <a:r>
              <a:rPr lang="en-US" sz="2000" dirty="0" err="1">
                <a:latin typeface="Times New Roman" pitchFamily="18" charset="0"/>
                <a:cs typeface="Times New Roman" pitchFamily="18" charset="0"/>
              </a:rPr>
              <a:t>Phương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pháp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bằng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cành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tạo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cây</a:t>
            </a:r>
            <a:r>
              <a:rPr lang="en-US" sz="2000" dirty="0">
                <a:latin typeface="Times New Roman" pitchFamily="18" charset="0"/>
                <a:cs typeface="Times New Roman" pitchFamily="18" charset="0"/>
              </a:rPr>
              <a:t> con.</a:t>
            </a:r>
          </a:p>
          <a:p>
            <a:pPr>
              <a:buNone/>
            </a:pPr>
            <a:r>
              <a:rPr lang="en-US" sz="2000" dirty="0">
                <a:latin typeface="Times New Roman" pitchFamily="18" charset="0"/>
                <a:cs typeface="Times New Roman" pitchFamily="18" charset="0"/>
              </a:rPr>
              <a:t>B. </a:t>
            </a:r>
            <a:r>
              <a:rPr lang="en-US" sz="2000" dirty="0" err="1">
                <a:latin typeface="Times New Roman" pitchFamily="18" charset="0"/>
                <a:cs typeface="Times New Roman" pitchFamily="18" charset="0"/>
              </a:rPr>
              <a:t>Phương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pháp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dựa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năng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thành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rễ</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phụ</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cành</a:t>
            </a:r>
            <a:r>
              <a:rPr lang="en-US" sz="2000" dirty="0">
                <a:latin typeface="Times New Roman" pitchFamily="18" charset="0"/>
                <a:cs typeface="Times New Roman" pitchFamily="18" charset="0"/>
              </a:rPr>
              <a:t>.</a:t>
            </a:r>
          </a:p>
          <a:p>
            <a:pPr>
              <a:buNone/>
            </a:pPr>
            <a:r>
              <a:rPr lang="en-US" sz="2000" dirty="0">
                <a:latin typeface="Times New Roman" pitchFamily="18" charset="0"/>
                <a:cs typeface="Times New Roman" pitchFamily="18" charset="0"/>
              </a:rPr>
              <a:t>C. </a:t>
            </a:r>
            <a:r>
              <a:rPr lang="en-US" sz="2000" dirty="0" err="1">
                <a:latin typeface="Times New Roman" pitchFamily="18" charset="0"/>
                <a:cs typeface="Times New Roman" pitchFamily="18" charset="0"/>
              </a:rPr>
              <a:t>Phương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pháp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gắn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cành,mắt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gốc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cùng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họ</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tạo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mới</a:t>
            </a:r>
            <a:r>
              <a:rPr lang="en-US" sz="2000" dirty="0">
                <a:latin typeface="Times New Roman" pitchFamily="18" charset="0"/>
                <a:cs typeface="Times New Roman" pitchFamily="18" charset="0"/>
              </a:rPr>
              <a:t>.</a:t>
            </a:r>
          </a:p>
          <a:p>
            <a:pPr>
              <a:buNone/>
            </a:pPr>
            <a:r>
              <a:rPr lang="en-US" sz="2000" dirty="0">
                <a:latin typeface="Times New Roman" pitchFamily="18" charset="0"/>
                <a:cs typeface="Times New Roman" pitchFamily="18" charset="0"/>
              </a:rPr>
              <a:t>D. </a:t>
            </a:r>
            <a:r>
              <a:rPr lang="en-US" sz="2000" dirty="0" err="1">
                <a:latin typeface="Times New Roman" pitchFamily="18" charset="0"/>
                <a:cs typeface="Times New Roman" pitchFamily="18" charset="0"/>
              </a:rPr>
              <a:t>Phương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pháp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giống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tạo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cây</a:t>
            </a:r>
            <a:r>
              <a:rPr lang="en-US" sz="2000" dirty="0">
                <a:latin typeface="Times New Roman" pitchFamily="18" charset="0"/>
                <a:cs typeface="Times New Roman" pitchFamily="18" charset="0"/>
              </a:rPr>
              <a:t> con </a:t>
            </a:r>
            <a:r>
              <a:rPr lang="en-US" sz="2000" dirty="0" err="1">
                <a:latin typeface="Times New Roman" pitchFamily="18" charset="0"/>
                <a:cs typeface="Times New Roman" pitchFamily="18" charset="0"/>
              </a:rPr>
              <a:t>bằng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gieo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hạt</a:t>
            </a:r>
            <a:r>
              <a:rPr lang="en-US" sz="2000" dirty="0">
                <a:latin typeface="Times New Roman" pitchFamily="18" charset="0"/>
                <a:cs typeface="Times New Roman" pitchFamily="18" charset="0"/>
              </a:rPr>
              <a:t>.</a:t>
            </a:r>
          </a:p>
          <a:p>
            <a:pPr>
              <a:buNone/>
            </a:pPr>
            <a:r>
              <a:rPr lang="pt-BR" sz="2000" b="1" i="1" dirty="0"/>
              <a:t>Câu10. Ghép cành gồm các kiểu ghép:</a:t>
            </a:r>
            <a:endParaRPr lang="en-US" sz="2000" dirty="0"/>
          </a:p>
          <a:p>
            <a:pPr>
              <a:buNone/>
            </a:pPr>
            <a:r>
              <a:rPr lang="vi-VN" sz="2000" dirty="0"/>
              <a:t>A. ghép áp, ghép nêm, ghép chẻ bên</a:t>
            </a:r>
            <a:r>
              <a:rPr lang="en-US" sz="2000" dirty="0"/>
              <a:t> </a:t>
            </a:r>
            <a:r>
              <a:rPr lang="vi-VN" sz="2000" dirty="0"/>
              <a:t>B. ghép cửa sổ,ghép áp,ghép đoạn cành</a:t>
            </a:r>
            <a:endParaRPr lang="en-US" sz="2000" dirty="0"/>
          </a:p>
          <a:p>
            <a:pPr>
              <a:buNone/>
            </a:pPr>
            <a:r>
              <a:rPr lang="vi-VN" sz="2000" dirty="0"/>
              <a:t>C. ghép cửa sổ, ghép chữ T, ghép ápD.ghépđoạn cành,ghép cửa sổ,ghép nêm</a:t>
            </a:r>
            <a:endParaRPr lang="en-US" sz="2000" dirty="0"/>
          </a:p>
          <a:p>
            <a:pPr>
              <a:buNone/>
            </a:pPr>
            <a:r>
              <a:rPr lang="pt-BR" sz="2000" b="1" i="1" dirty="0">
                <a:latin typeface="Times New Roman" pitchFamily="18" charset="0"/>
                <a:cs typeface="Times New Roman" pitchFamily="18" charset="0"/>
              </a:rPr>
              <a:t>Câu 11. </a:t>
            </a:r>
            <a:r>
              <a:rPr lang="nl-NL" sz="2000" b="1" i="1" dirty="0">
                <a:latin typeface="Times New Roman" pitchFamily="18" charset="0"/>
                <a:cs typeface="Times New Roman" pitchFamily="18" charset="0"/>
              </a:rPr>
              <a:t>Ưu điểm của phương pháp chiết cành là gì:</a:t>
            </a:r>
            <a:endParaRPr lang="en-US" sz="2000"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A. Hệ số nhân giống cao			B. Cây mau già cỗi</a:t>
            </a:r>
            <a:endParaRPr lang="en-US" sz="2000"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C. Đơn giản dễ làm, chi phí ít		D. Ra hoa, quả sớm </a:t>
            </a: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324600"/>
          </a:xfrm>
        </p:spPr>
        <p:txBody>
          <a:bodyPr>
            <a:noAutofit/>
          </a:bodyPr>
          <a:lstStyle/>
          <a:p>
            <a:pPr>
              <a:buNone/>
            </a:pPr>
            <a:r>
              <a:rPr lang="pt-BR" sz="2000" b="1" i="1" dirty="0">
                <a:latin typeface="Times New Roman" pitchFamily="18" charset="0"/>
                <a:cs typeface="Times New Roman" pitchFamily="18" charset="0"/>
              </a:rPr>
              <a:t>Câu 12. </a:t>
            </a:r>
            <a:r>
              <a:rPr lang="nl-NL" sz="2000" b="1" i="1" dirty="0">
                <a:latin typeface="Times New Roman" pitchFamily="18" charset="0"/>
                <a:cs typeface="Times New Roman" pitchFamily="18" charset="0"/>
              </a:rPr>
              <a:t>Ưu điểm của phương pháp giâm cành là gì:</a:t>
            </a:r>
          </a:p>
          <a:p>
            <a:pPr>
              <a:buNone/>
            </a:pPr>
            <a:r>
              <a:rPr lang="pt-BR" sz="2000" dirty="0"/>
              <a:t>A. Hệ số nhân giống cao	B. Cây mau già cỗi</a:t>
            </a:r>
            <a:endParaRPr lang="en-US" sz="2000" dirty="0"/>
          </a:p>
          <a:p>
            <a:pPr>
              <a:buNone/>
            </a:pPr>
            <a:r>
              <a:rPr lang="pt-BR" sz="2000" dirty="0"/>
              <a:t>C. Yêu cầu kỹ thuật cao   	D. Ra hoa, quả sớm </a:t>
            </a:r>
            <a:endParaRPr lang="en-US" sz="2000" dirty="0"/>
          </a:p>
          <a:p>
            <a:pPr>
              <a:buNone/>
            </a:pPr>
            <a:endParaRPr lang="en-US" sz="2000" dirty="0">
              <a:latin typeface="Times New Roman" pitchFamily="18" charset="0"/>
              <a:cs typeface="Times New Roman" pitchFamily="18" charset="0"/>
            </a:endParaRPr>
          </a:p>
          <a:p>
            <a:pPr>
              <a:buNone/>
            </a:pPr>
            <a:r>
              <a:rPr lang="nl-NL" sz="2000" b="1" dirty="0">
                <a:solidFill>
                  <a:srgbClr val="FF0000"/>
                </a:solidFill>
              </a:rPr>
              <a:t>Bài 4.TH.Giâm cành.</a:t>
            </a:r>
            <a:endParaRPr lang="en-US" sz="2000" dirty="0">
              <a:solidFill>
                <a:srgbClr val="FF0000"/>
              </a:solidFill>
            </a:endParaRPr>
          </a:p>
          <a:p>
            <a:pPr>
              <a:buNone/>
            </a:pPr>
            <a:r>
              <a:rPr lang="nl-NL" sz="2000" b="1" dirty="0"/>
              <a:t> </a:t>
            </a:r>
            <a:r>
              <a:rPr lang="nl-NL" sz="2000" b="1" i="1" dirty="0">
                <a:latin typeface="Times New Roman" pitchFamily="18" charset="0"/>
                <a:cs typeface="Times New Roman" pitchFamily="18" charset="0"/>
              </a:rPr>
              <a:t>Câu 13. </a:t>
            </a:r>
            <a:r>
              <a:rPr lang="vi-VN" sz="2000" b="1" i="1" dirty="0">
                <a:latin typeface="Times New Roman" pitchFamily="18" charset="0"/>
                <a:cs typeface="Times New Roman" pitchFamily="18" charset="0"/>
              </a:rPr>
              <a:t>Quy trình giâm cành gồm mấy bước ?</a:t>
            </a:r>
            <a:endParaRPr lang="en-US" sz="2000" dirty="0">
              <a:latin typeface="Times New Roman" pitchFamily="18" charset="0"/>
              <a:cs typeface="Times New Roman" pitchFamily="18" charset="0"/>
            </a:endParaRPr>
          </a:p>
          <a:p>
            <a:pPr>
              <a:buNone/>
            </a:pPr>
            <a:r>
              <a:rPr lang="nl-NL" sz="2000" dirty="0">
                <a:latin typeface="Times New Roman" pitchFamily="18" charset="0"/>
                <a:cs typeface="Times New Roman" pitchFamily="18" charset="0"/>
              </a:rPr>
              <a:t>A. </a:t>
            </a:r>
            <a:r>
              <a:rPr lang="vi-VN" sz="2000" dirty="0">
                <a:latin typeface="Times New Roman" pitchFamily="18" charset="0"/>
                <a:cs typeface="Times New Roman" pitchFamily="18" charset="0"/>
              </a:rPr>
              <a:t>3</a:t>
            </a:r>
            <a:r>
              <a:rPr lang="nl-NL" sz="2000" dirty="0">
                <a:latin typeface="Times New Roman" pitchFamily="18" charset="0"/>
                <a:cs typeface="Times New Roman" pitchFamily="18" charset="0"/>
              </a:rPr>
              <a:t>		 B.  </a:t>
            </a:r>
            <a:r>
              <a:rPr lang="vi-VN" sz="2000" dirty="0">
                <a:latin typeface="Times New Roman" pitchFamily="18" charset="0"/>
                <a:cs typeface="Times New Roman" pitchFamily="18" charset="0"/>
              </a:rPr>
              <a:t>4</a:t>
            </a:r>
            <a:r>
              <a:rPr lang="nl-NL" sz="2000" dirty="0">
                <a:latin typeface="Times New Roman" pitchFamily="18" charset="0"/>
                <a:cs typeface="Times New Roman" pitchFamily="18" charset="0"/>
              </a:rPr>
              <a:t>		C. </a:t>
            </a:r>
            <a:r>
              <a:rPr lang="vi-VN" sz="2000" dirty="0">
                <a:latin typeface="Times New Roman" pitchFamily="18" charset="0"/>
                <a:cs typeface="Times New Roman" pitchFamily="18" charset="0"/>
              </a:rPr>
              <a:t>5</a:t>
            </a:r>
            <a:r>
              <a:rPr lang="nl-NL" sz="2000" dirty="0">
                <a:latin typeface="Times New Roman" pitchFamily="18" charset="0"/>
                <a:cs typeface="Times New Roman" pitchFamily="18" charset="0"/>
              </a:rPr>
              <a:t>	       D. </a:t>
            </a:r>
            <a:r>
              <a:rPr lang="vi-VN" sz="2000" dirty="0">
                <a:latin typeface="Times New Roman" pitchFamily="18" charset="0"/>
                <a:cs typeface="Times New Roman" pitchFamily="18" charset="0"/>
              </a:rPr>
              <a:t>6</a:t>
            </a:r>
            <a:endParaRPr lang="en-US" sz="2000" dirty="0">
              <a:latin typeface="Times New Roman" pitchFamily="18" charset="0"/>
              <a:cs typeface="Times New Roman" pitchFamily="18" charset="0"/>
            </a:endParaRPr>
          </a:p>
          <a:p>
            <a:pPr>
              <a:buNone/>
            </a:pPr>
            <a:r>
              <a:rPr lang="nl-NL" sz="2000" b="1" i="1" dirty="0">
                <a:latin typeface="Times New Roman" pitchFamily="18" charset="0"/>
                <a:cs typeface="Times New Roman" pitchFamily="18" charset="0"/>
              </a:rPr>
              <a:t>Câu 14. </a:t>
            </a:r>
            <a:r>
              <a:rPr lang="vi-VN" sz="2000" b="1" i="1" dirty="0">
                <a:latin typeface="Times New Roman" pitchFamily="18" charset="0"/>
                <a:cs typeface="Times New Roman" pitchFamily="18" charset="0"/>
              </a:rPr>
              <a:t>Chọn cành giâm có đường kính là ?</a:t>
            </a:r>
            <a:endParaRPr lang="en-US" sz="2000" dirty="0">
              <a:latin typeface="Times New Roman" pitchFamily="18" charset="0"/>
              <a:cs typeface="Times New Roman" pitchFamily="18" charset="0"/>
            </a:endParaRPr>
          </a:p>
          <a:p>
            <a:pPr>
              <a:buNone/>
            </a:pPr>
            <a:r>
              <a:rPr lang="nl-NL" sz="2000" dirty="0">
                <a:latin typeface="Times New Roman" pitchFamily="18" charset="0"/>
                <a:cs typeface="Times New Roman" pitchFamily="18" charset="0"/>
              </a:rPr>
              <a:t>A. </a:t>
            </a:r>
            <a:r>
              <a:rPr lang="vi-VN" sz="2000" dirty="0">
                <a:latin typeface="Times New Roman" pitchFamily="18" charset="0"/>
                <a:cs typeface="Times New Roman" pitchFamily="18" charset="0"/>
              </a:rPr>
              <a:t>0,5cm</a:t>
            </a:r>
            <a:r>
              <a:rPr lang="nl-NL" sz="2000" dirty="0">
                <a:latin typeface="Times New Roman" pitchFamily="18" charset="0"/>
                <a:cs typeface="Times New Roman" pitchFamily="18" charset="0"/>
              </a:rPr>
              <a:t>	B.  </a:t>
            </a:r>
            <a:r>
              <a:rPr lang="vi-VN" sz="2000" dirty="0">
                <a:latin typeface="Times New Roman" pitchFamily="18" charset="0"/>
                <a:cs typeface="Times New Roman" pitchFamily="18" charset="0"/>
              </a:rPr>
              <a:t>1cm</a:t>
            </a:r>
            <a:r>
              <a:rPr lang="nl-NL" sz="2000" dirty="0">
                <a:latin typeface="Times New Roman" pitchFamily="18" charset="0"/>
                <a:cs typeface="Times New Roman" pitchFamily="18" charset="0"/>
              </a:rPr>
              <a:t>		C. </a:t>
            </a:r>
            <a:r>
              <a:rPr lang="vi-VN" sz="2000" dirty="0">
                <a:latin typeface="Times New Roman" pitchFamily="18" charset="0"/>
                <a:cs typeface="Times New Roman" pitchFamily="18" charset="0"/>
              </a:rPr>
              <a:t>2cm</a:t>
            </a:r>
            <a:r>
              <a:rPr lang="nl-NL" sz="2000" dirty="0">
                <a:latin typeface="Times New Roman" pitchFamily="18" charset="0"/>
                <a:cs typeface="Times New Roman" pitchFamily="18" charset="0"/>
              </a:rPr>
              <a:t>	       D. </a:t>
            </a:r>
            <a:r>
              <a:rPr lang="vi-VN" sz="2000" dirty="0">
                <a:latin typeface="Times New Roman" pitchFamily="18" charset="0"/>
                <a:cs typeface="Times New Roman" pitchFamily="18" charset="0"/>
              </a:rPr>
              <a:t>3cm</a:t>
            </a:r>
            <a:endParaRPr lang="en-US" sz="2000" dirty="0">
              <a:latin typeface="Times New Roman" pitchFamily="18" charset="0"/>
              <a:cs typeface="Times New Roman" pitchFamily="18" charset="0"/>
            </a:endParaRPr>
          </a:p>
          <a:p>
            <a:pPr>
              <a:buNone/>
            </a:pPr>
            <a:r>
              <a:rPr lang="it-IT" sz="2000" b="1" i="1" dirty="0">
                <a:latin typeface="Times New Roman" pitchFamily="18" charset="0"/>
                <a:cs typeface="Times New Roman" pitchFamily="18" charset="0"/>
              </a:rPr>
              <a:t>Câu 15.Cành giâm phải tỉa bớt lá nhằm mục đích gì ? </a:t>
            </a:r>
            <a:endParaRPr lang="en-US" sz="2000" dirty="0">
              <a:latin typeface="Times New Roman" pitchFamily="18" charset="0"/>
              <a:cs typeface="Times New Roman" pitchFamily="18" charset="0"/>
            </a:endParaRPr>
          </a:p>
          <a:p>
            <a:pPr>
              <a:buNone/>
            </a:pPr>
            <a:r>
              <a:rPr lang="it-IT" sz="2000" dirty="0">
                <a:latin typeface="Times New Roman" pitchFamily="18" charset="0"/>
                <a:cs typeface="Times New Roman" pitchFamily="18" charset="0"/>
              </a:rPr>
              <a:t>A. Cây mau ra rễ			B. Cây mau ra hoa, quả.</a:t>
            </a:r>
            <a:endParaRPr lang="en-US" sz="2000" dirty="0">
              <a:latin typeface="Times New Roman" pitchFamily="18" charset="0"/>
              <a:cs typeface="Times New Roman" pitchFamily="18" charset="0"/>
            </a:endParaRPr>
          </a:p>
          <a:p>
            <a:pPr>
              <a:buNone/>
            </a:pPr>
            <a:r>
              <a:rPr lang="it-IT" sz="2000" dirty="0">
                <a:latin typeface="Times New Roman" pitchFamily="18" charset="0"/>
                <a:cs typeface="Times New Roman" pitchFamily="18" charset="0"/>
              </a:rPr>
              <a:t>C. Để lá cây không bị rụng.		D. Nhằm giảm bớt sự thoát nước.</a:t>
            </a:r>
            <a:endParaRPr lang="nl-NL" sz="2000" b="1" i="1" dirty="0">
              <a:latin typeface="Times New Roman" pitchFamily="18" charset="0"/>
              <a:cs typeface="Times New Roman" pitchFamily="18" charset="0"/>
            </a:endParaRPr>
          </a:p>
          <a:p>
            <a:pPr>
              <a:buNone/>
            </a:pPr>
            <a:r>
              <a:rPr lang="nl-NL" sz="2000" b="1" i="1" dirty="0">
                <a:latin typeface="Times New Roman" pitchFamily="18" charset="0"/>
                <a:cs typeface="Times New Roman" pitchFamily="18" charset="0"/>
              </a:rPr>
              <a:t>Câu 16.Thời gian để xử lý cành giâm trong thuốc kích thích ra rễ là :</a:t>
            </a:r>
            <a:endParaRPr lang="en-US" sz="2000" dirty="0">
              <a:latin typeface="Times New Roman" pitchFamily="18" charset="0"/>
              <a:cs typeface="Times New Roman" pitchFamily="18" charset="0"/>
            </a:endParaRPr>
          </a:p>
          <a:p>
            <a:pPr>
              <a:buNone/>
            </a:pPr>
            <a:r>
              <a:rPr lang="nl-NL" sz="2000" dirty="0">
                <a:latin typeface="Times New Roman" pitchFamily="18" charset="0"/>
                <a:cs typeface="Times New Roman" pitchFamily="18" charset="0"/>
              </a:rPr>
              <a:t>A.5 – 10 giây 	B.10 – 15 giây	C.15 – 20 giây	D.20 – 25 giây</a:t>
            </a:r>
            <a:endParaRPr lang="en-US" sz="2000" dirty="0">
              <a:latin typeface="Times New Roman" pitchFamily="18" charset="0"/>
              <a:cs typeface="Times New Roman" pitchFamily="18" charset="0"/>
            </a:endParaRPr>
          </a:p>
          <a:p>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8564563"/>
          </a:xfrm>
        </p:spPr>
        <p:txBody>
          <a:bodyPr>
            <a:noAutofit/>
          </a:bodyPr>
          <a:lstStyle/>
          <a:p>
            <a:pPr>
              <a:buNone/>
            </a:pPr>
            <a:r>
              <a:rPr lang="nl-NL" sz="2000" b="1" dirty="0">
                <a:solidFill>
                  <a:srgbClr val="FF0000"/>
                </a:solidFill>
                <a:latin typeface="Times New Roman" pitchFamily="18" charset="0"/>
                <a:cs typeface="Times New Roman" pitchFamily="18" charset="0"/>
              </a:rPr>
              <a:t>Bài 5.TH.Chiết cành. </a:t>
            </a:r>
            <a:endParaRPr lang="en-US" sz="2000" dirty="0">
              <a:solidFill>
                <a:srgbClr val="FF0000"/>
              </a:solidFill>
              <a:latin typeface="Times New Roman" pitchFamily="18" charset="0"/>
              <a:cs typeface="Times New Roman" pitchFamily="18" charset="0"/>
            </a:endParaRPr>
          </a:p>
          <a:p>
            <a:pPr>
              <a:buNone/>
            </a:pPr>
            <a:r>
              <a:rPr lang="nl-NL" sz="2000" b="1" i="1" dirty="0">
                <a:latin typeface="Times New Roman" pitchFamily="18" charset="0"/>
                <a:cs typeface="Times New Roman" pitchFamily="18" charset="0"/>
              </a:rPr>
              <a:t>Câu 17. </a:t>
            </a:r>
            <a:r>
              <a:rPr lang="vi-VN" sz="2000" b="1" i="1" dirty="0">
                <a:latin typeface="Times New Roman" pitchFamily="18" charset="0"/>
                <a:cs typeface="Times New Roman" pitchFamily="18" charset="0"/>
              </a:rPr>
              <a:t>Quy trình chiết cành gồm mấy bước ?</a:t>
            </a:r>
            <a:r>
              <a:rPr lang="en-US" sz="2000" b="1" i="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buNone/>
            </a:pPr>
            <a:r>
              <a:rPr lang="nl-NL" sz="2000" dirty="0">
                <a:latin typeface="Times New Roman" pitchFamily="18" charset="0"/>
                <a:cs typeface="Times New Roman" pitchFamily="18" charset="0"/>
              </a:rPr>
              <a:t> A. </a:t>
            </a:r>
            <a:r>
              <a:rPr lang="vi-VN" sz="2000" dirty="0">
                <a:latin typeface="Times New Roman" pitchFamily="18" charset="0"/>
                <a:cs typeface="Times New Roman" pitchFamily="18" charset="0"/>
              </a:rPr>
              <a:t>2</a:t>
            </a:r>
            <a:r>
              <a:rPr lang="nl-NL" sz="2000" dirty="0">
                <a:latin typeface="Times New Roman" pitchFamily="18" charset="0"/>
                <a:cs typeface="Times New Roman" pitchFamily="18" charset="0"/>
              </a:rPr>
              <a:t>		 B.  </a:t>
            </a:r>
            <a:r>
              <a:rPr lang="vi-VN" sz="2000" dirty="0">
                <a:latin typeface="Times New Roman" pitchFamily="18" charset="0"/>
                <a:cs typeface="Times New Roman" pitchFamily="18" charset="0"/>
              </a:rPr>
              <a:t>3</a:t>
            </a:r>
            <a:r>
              <a:rPr lang="nl-NL" sz="2000" dirty="0">
                <a:latin typeface="Times New Roman" pitchFamily="18" charset="0"/>
                <a:cs typeface="Times New Roman" pitchFamily="18" charset="0"/>
              </a:rPr>
              <a:t>		C. </a:t>
            </a:r>
            <a:r>
              <a:rPr lang="vi-VN" sz="2000" dirty="0">
                <a:latin typeface="Times New Roman" pitchFamily="18" charset="0"/>
                <a:cs typeface="Times New Roman" pitchFamily="18" charset="0"/>
              </a:rPr>
              <a:t>4</a:t>
            </a:r>
            <a:r>
              <a:rPr lang="nl-NL" sz="2000" dirty="0">
                <a:latin typeface="Times New Roman" pitchFamily="18" charset="0"/>
                <a:cs typeface="Times New Roman" pitchFamily="18" charset="0"/>
              </a:rPr>
              <a:t>		D.</a:t>
            </a:r>
            <a:r>
              <a:rPr lang="vi-VN" sz="2000" dirty="0">
                <a:latin typeface="Times New Roman" pitchFamily="18" charset="0"/>
                <a:cs typeface="Times New Roman" pitchFamily="18" charset="0"/>
              </a:rPr>
              <a:t> 5</a:t>
            </a:r>
            <a:r>
              <a:rPr lang="nl-NL" sz="2000" b="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buNone/>
            </a:pPr>
            <a:r>
              <a:rPr lang="nl-NL" sz="2000" b="1" i="1" dirty="0">
                <a:latin typeface="Times New Roman" pitchFamily="18" charset="0"/>
                <a:cs typeface="Times New Roman" pitchFamily="18" charset="0"/>
              </a:rPr>
              <a:t>Câu 18. </a:t>
            </a:r>
            <a:r>
              <a:rPr lang="vi-VN" sz="2000" b="1" i="1" dirty="0">
                <a:latin typeface="Times New Roman" pitchFamily="18" charset="0"/>
                <a:cs typeface="Times New Roman" pitchFamily="18" charset="0"/>
              </a:rPr>
              <a:t>Khoanh vỏ cành chiết ở vị trí cách </a:t>
            </a:r>
            <a:r>
              <a:rPr lang="en-US" sz="2000" b="1" i="1" dirty="0" err="1">
                <a:latin typeface="Times New Roman" pitchFamily="18" charset="0"/>
                <a:cs typeface="Times New Roman" pitchFamily="18" charset="0"/>
              </a:rPr>
              <a:t>ch</a:t>
            </a:r>
            <a:r>
              <a:rPr lang="vi-VN" sz="2000" b="1" i="1" dirty="0">
                <a:latin typeface="Times New Roman" pitchFamily="18" charset="0"/>
                <a:cs typeface="Times New Roman" pitchFamily="18" charset="0"/>
              </a:rPr>
              <a:t>ạc cành từ:</a:t>
            </a:r>
            <a:r>
              <a:rPr lang="en-US" sz="2000" b="1" i="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buNone/>
            </a:pPr>
            <a:r>
              <a:rPr lang="nl-NL" sz="2000" dirty="0">
                <a:latin typeface="Times New Roman" pitchFamily="18" charset="0"/>
                <a:cs typeface="Times New Roman" pitchFamily="18" charset="0"/>
              </a:rPr>
              <a:t>A. </a:t>
            </a:r>
            <a:r>
              <a:rPr lang="vi-VN" sz="2000" dirty="0">
                <a:latin typeface="Times New Roman" pitchFamily="18" charset="0"/>
                <a:cs typeface="Times New Roman" pitchFamily="18" charset="0"/>
              </a:rPr>
              <a:t>5-7cm</a:t>
            </a:r>
            <a:r>
              <a:rPr lang="nl-NL" sz="2000" dirty="0">
                <a:latin typeface="Times New Roman" pitchFamily="18" charset="0"/>
                <a:cs typeface="Times New Roman" pitchFamily="18" charset="0"/>
              </a:rPr>
              <a:t>	B.  </a:t>
            </a:r>
            <a:r>
              <a:rPr lang="vi-VN" sz="2000" dirty="0">
                <a:latin typeface="Times New Roman" pitchFamily="18" charset="0"/>
                <a:cs typeface="Times New Roman" pitchFamily="18" charset="0"/>
              </a:rPr>
              <a:t>7-9cm</a:t>
            </a:r>
            <a:r>
              <a:rPr lang="nl-NL" sz="2000" dirty="0">
                <a:latin typeface="Times New Roman" pitchFamily="18" charset="0"/>
                <a:cs typeface="Times New Roman" pitchFamily="18" charset="0"/>
              </a:rPr>
              <a:t>	C. </a:t>
            </a:r>
            <a:r>
              <a:rPr lang="vi-VN" sz="2000" dirty="0">
                <a:latin typeface="Times New Roman" pitchFamily="18" charset="0"/>
                <a:cs typeface="Times New Roman" pitchFamily="18" charset="0"/>
              </a:rPr>
              <a:t>10-15cm</a:t>
            </a:r>
            <a:r>
              <a:rPr lang="nl-NL" sz="2000" dirty="0">
                <a:latin typeface="Times New Roman" pitchFamily="18" charset="0"/>
                <a:cs typeface="Times New Roman" pitchFamily="18" charset="0"/>
              </a:rPr>
              <a:t>	D. </a:t>
            </a:r>
            <a:r>
              <a:rPr lang="vi-VN" sz="2000" dirty="0">
                <a:latin typeface="Times New Roman" pitchFamily="18" charset="0"/>
                <a:cs typeface="Times New Roman" pitchFamily="18" charset="0"/>
              </a:rPr>
              <a:t>15-20cm</a:t>
            </a:r>
            <a:r>
              <a:rPr lang="en-US" sz="2000" dirty="0">
                <a:latin typeface="Times New Roman" pitchFamily="18" charset="0"/>
                <a:cs typeface="Times New Roman" pitchFamily="18" charset="0"/>
              </a:rPr>
              <a:t> </a:t>
            </a:r>
          </a:p>
          <a:p>
            <a:pPr>
              <a:buNone/>
            </a:pPr>
            <a:r>
              <a:rPr lang="pt-BR" sz="2000" b="1" i="1" dirty="0">
                <a:latin typeface="Times New Roman" pitchFamily="18" charset="0"/>
                <a:cs typeface="Times New Roman" pitchFamily="18" charset="0"/>
              </a:rPr>
              <a:t>Câu 19. Khi chiết cành,phần nào của khoanh vỏ ra rễ?</a:t>
            </a:r>
            <a:endParaRPr lang="en-US" sz="2000"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A. Phần trên.			B. Có ở phần trên và phần dưới.</a:t>
            </a:r>
            <a:endParaRPr lang="en-US" sz="2000"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C. Phần dưới.			D. Tất cả đều sai.</a:t>
            </a:r>
            <a:endParaRPr lang="en-US" sz="2000" dirty="0">
              <a:latin typeface="Times New Roman" pitchFamily="18" charset="0"/>
              <a:cs typeface="Times New Roman" pitchFamily="18" charset="0"/>
            </a:endParaRPr>
          </a:p>
          <a:p>
            <a:pPr>
              <a:buNone/>
            </a:pPr>
            <a:r>
              <a:rPr lang="nl-NL" sz="2000" b="1" i="1" dirty="0">
                <a:latin typeface="Times New Roman" pitchFamily="18" charset="0"/>
                <a:cs typeface="Times New Roman" pitchFamily="18" charset="0"/>
              </a:rPr>
              <a:t>Câu </a:t>
            </a:r>
            <a:r>
              <a:rPr lang="en-US" sz="2000" b="1" i="1" dirty="0">
                <a:latin typeface="Times New Roman" pitchFamily="18" charset="0"/>
                <a:cs typeface="Times New Roman" pitchFamily="18" charset="0"/>
              </a:rPr>
              <a:t>20</a:t>
            </a:r>
            <a:r>
              <a:rPr lang="nl-NL" sz="2000" b="1" i="1" dirty="0">
                <a:latin typeface="Times New Roman" pitchFamily="18" charset="0"/>
                <a:cs typeface="Times New Roman" pitchFamily="18" charset="0"/>
              </a:rPr>
              <a:t>. </a:t>
            </a:r>
            <a:r>
              <a:rPr lang="vi-VN" sz="2000" b="1" i="1" dirty="0">
                <a:latin typeface="Times New Roman" pitchFamily="18" charset="0"/>
                <a:cs typeface="Times New Roman" pitchFamily="18" charset="0"/>
              </a:rPr>
              <a:t>Chọn cành </a:t>
            </a:r>
            <a:r>
              <a:rPr lang="en-US" sz="2000" b="1" i="1" dirty="0" err="1">
                <a:latin typeface="Times New Roman" pitchFamily="18" charset="0"/>
                <a:cs typeface="Times New Roman" pitchFamily="18" charset="0"/>
              </a:rPr>
              <a:t>chiết</a:t>
            </a:r>
            <a:r>
              <a:rPr lang="vi-VN" sz="2000" b="1" i="1" dirty="0">
                <a:latin typeface="Times New Roman" pitchFamily="18" charset="0"/>
                <a:cs typeface="Times New Roman" pitchFamily="18" charset="0"/>
              </a:rPr>
              <a:t> có đường kính là ?</a:t>
            </a:r>
            <a:r>
              <a:rPr lang="en-US" sz="2000" b="1" i="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buNone/>
            </a:pPr>
            <a:r>
              <a:rPr lang="nl-NL" sz="2000" dirty="0">
                <a:latin typeface="Times New Roman" pitchFamily="18" charset="0"/>
                <a:cs typeface="Times New Roman" pitchFamily="18" charset="0"/>
              </a:rPr>
              <a:t>A. 0,5-</a:t>
            </a:r>
            <a:r>
              <a:rPr lang="en-US" sz="2000" dirty="0">
                <a:latin typeface="Times New Roman" pitchFamily="18" charset="0"/>
                <a:cs typeface="Times New Roman" pitchFamily="18" charset="0"/>
              </a:rPr>
              <a:t>1</a:t>
            </a:r>
            <a:r>
              <a:rPr lang="vi-VN" sz="2000" dirty="0">
                <a:latin typeface="Times New Roman" pitchFamily="18" charset="0"/>
                <a:cs typeface="Times New Roman" pitchFamily="18" charset="0"/>
              </a:rPr>
              <a:t>,5cm</a:t>
            </a:r>
            <a:r>
              <a:rPr lang="nl-NL" sz="2000" dirty="0">
                <a:latin typeface="Times New Roman" pitchFamily="18" charset="0"/>
                <a:cs typeface="Times New Roman" pitchFamily="18" charset="0"/>
              </a:rPr>
              <a:t>		B.  </a:t>
            </a:r>
            <a:r>
              <a:rPr lang="vi-VN" sz="2000" dirty="0">
                <a:latin typeface="Times New Roman" pitchFamily="18" charset="0"/>
                <a:cs typeface="Times New Roman" pitchFamily="18" charset="0"/>
              </a:rPr>
              <a:t>1cm</a:t>
            </a:r>
            <a:r>
              <a:rPr lang="nl-NL" sz="2000" dirty="0">
                <a:latin typeface="Times New Roman" pitchFamily="18" charset="0"/>
                <a:cs typeface="Times New Roman" pitchFamily="18" charset="0"/>
              </a:rPr>
              <a:t>		C. </a:t>
            </a:r>
            <a:r>
              <a:rPr lang="vi-VN" sz="2000" dirty="0">
                <a:latin typeface="Times New Roman" pitchFamily="18" charset="0"/>
                <a:cs typeface="Times New Roman" pitchFamily="18" charset="0"/>
              </a:rPr>
              <a:t>2cm</a:t>
            </a:r>
            <a:r>
              <a:rPr lang="nl-NL" sz="2000" dirty="0">
                <a:latin typeface="Times New Roman" pitchFamily="18" charset="0"/>
                <a:cs typeface="Times New Roman" pitchFamily="18" charset="0"/>
              </a:rPr>
              <a:t>             D. </a:t>
            </a:r>
            <a:r>
              <a:rPr lang="vi-VN" sz="2000" dirty="0">
                <a:latin typeface="Times New Roman" pitchFamily="18" charset="0"/>
                <a:cs typeface="Times New Roman" pitchFamily="18" charset="0"/>
              </a:rPr>
              <a:t>3cm</a:t>
            </a:r>
            <a:r>
              <a:rPr lang="en-US" sz="2000" dirty="0">
                <a:latin typeface="Times New Roman" pitchFamily="18" charset="0"/>
                <a:cs typeface="Times New Roman" pitchFamily="18" charset="0"/>
              </a:rPr>
              <a:t> </a:t>
            </a:r>
          </a:p>
          <a:p>
            <a:pPr>
              <a:buNone/>
            </a:pPr>
            <a:r>
              <a:rPr lang="pt-BR" sz="2000" b="1" i="1" dirty="0">
                <a:latin typeface="Times New Roman" pitchFamily="18" charset="0"/>
                <a:cs typeface="Times New Roman" pitchFamily="18" charset="0"/>
              </a:rPr>
              <a:t>Câu 21. Khi bó bầu,bôi thuốc kích thích ra rễ ở phần nào của khoanh vỏ?</a:t>
            </a:r>
            <a:endParaRPr lang="en-US" sz="2000"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A. Phần trên.				B. Ở phần trên và phần dưới.</a:t>
            </a:r>
            <a:endParaRPr lang="en-US" sz="2000"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C. Phần dưới.				D. Tất cả đều sai.</a:t>
            </a: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4525963"/>
          </a:xfrm>
        </p:spPr>
        <p:txBody>
          <a:bodyPr>
            <a:noAutofit/>
          </a:bodyPr>
          <a:lstStyle/>
          <a:p>
            <a:pPr>
              <a:buNone/>
            </a:pPr>
            <a:r>
              <a:rPr lang="nl-NL" sz="2000" b="1" dirty="0">
                <a:solidFill>
                  <a:srgbClr val="FF0000"/>
                </a:solidFill>
                <a:latin typeface="Times New Roman" pitchFamily="18" charset="0"/>
                <a:cs typeface="Times New Roman" pitchFamily="18" charset="0"/>
              </a:rPr>
              <a:t>Bài 6.TH.Ghép </a:t>
            </a:r>
          </a:p>
          <a:p>
            <a:pPr>
              <a:buNone/>
            </a:pPr>
            <a:endParaRPr lang="en-US" sz="2000" dirty="0">
              <a:solidFill>
                <a:srgbClr val="FF0000"/>
              </a:solidFill>
              <a:latin typeface="Times New Roman" pitchFamily="18" charset="0"/>
              <a:cs typeface="Times New Roman" pitchFamily="18" charset="0"/>
            </a:endParaRPr>
          </a:p>
          <a:p>
            <a:pPr>
              <a:buNone/>
            </a:pPr>
            <a:r>
              <a:rPr lang="nl-NL" sz="2000" b="1" i="1" dirty="0">
                <a:latin typeface="Times New Roman" pitchFamily="18" charset="0"/>
                <a:cs typeface="Times New Roman" pitchFamily="18" charset="0"/>
              </a:rPr>
              <a:t>Câu </a:t>
            </a:r>
            <a:r>
              <a:rPr lang="en-US" sz="2000" b="1" i="1" dirty="0">
                <a:latin typeface="Times New Roman" pitchFamily="18" charset="0"/>
                <a:cs typeface="Times New Roman" pitchFamily="18" charset="0"/>
              </a:rPr>
              <a:t>22</a:t>
            </a:r>
            <a:r>
              <a:rPr lang="nl-NL" sz="2000" b="1" i="1" dirty="0">
                <a:latin typeface="Times New Roman" pitchFamily="18" charset="0"/>
                <a:cs typeface="Times New Roman" pitchFamily="18" charset="0"/>
              </a:rPr>
              <a:t>. </a:t>
            </a:r>
            <a:r>
              <a:rPr lang="vi-VN" sz="2000" b="1" i="1" dirty="0">
                <a:latin typeface="Times New Roman" pitchFamily="18" charset="0"/>
                <a:cs typeface="Times New Roman" pitchFamily="18" charset="0"/>
              </a:rPr>
              <a:t>Quy trình g</a:t>
            </a:r>
            <a:r>
              <a:rPr lang="nl-NL" sz="2000" b="1" i="1" dirty="0">
                <a:latin typeface="Times New Roman" pitchFamily="18" charset="0"/>
                <a:cs typeface="Times New Roman" pitchFamily="18" charset="0"/>
              </a:rPr>
              <a:t>hép mắt nhỏ có gỗ gồm mấy bước</a:t>
            </a:r>
            <a:r>
              <a:rPr lang="vi-VN" sz="2000" b="1" i="1" dirty="0">
                <a:latin typeface="Times New Roman" pitchFamily="18" charset="0"/>
                <a:cs typeface="Times New Roman" pitchFamily="18" charset="0"/>
              </a:rPr>
              <a:t>?</a:t>
            </a:r>
            <a:r>
              <a:rPr lang="en-US" sz="2000" dirty="0">
                <a:latin typeface="Times New Roman" pitchFamily="18" charset="0"/>
                <a:cs typeface="Times New Roman" pitchFamily="18" charset="0"/>
              </a:rPr>
              <a:t> </a:t>
            </a:r>
          </a:p>
          <a:p>
            <a:pPr>
              <a:buNone/>
            </a:pPr>
            <a:r>
              <a:rPr lang="nl-NL" sz="2000" dirty="0">
                <a:latin typeface="Times New Roman" pitchFamily="18" charset="0"/>
                <a:cs typeface="Times New Roman" pitchFamily="18" charset="0"/>
              </a:rPr>
              <a:t>	 A.  </a:t>
            </a:r>
            <a:r>
              <a:rPr lang="vi-VN" sz="2000" dirty="0">
                <a:latin typeface="Times New Roman" pitchFamily="18" charset="0"/>
                <a:cs typeface="Times New Roman" pitchFamily="18" charset="0"/>
              </a:rPr>
              <a:t>2</a:t>
            </a:r>
            <a:r>
              <a:rPr lang="nl-NL" sz="2000" dirty="0">
                <a:latin typeface="Times New Roman" pitchFamily="18" charset="0"/>
                <a:cs typeface="Times New Roman" pitchFamily="18" charset="0"/>
              </a:rPr>
              <a:t>		B.  </a:t>
            </a:r>
            <a:r>
              <a:rPr lang="vi-VN" sz="2000" dirty="0">
                <a:latin typeface="Times New Roman" pitchFamily="18" charset="0"/>
                <a:cs typeface="Times New Roman" pitchFamily="18" charset="0"/>
              </a:rPr>
              <a:t>3</a:t>
            </a:r>
            <a:r>
              <a:rPr lang="nl-NL" sz="2000" dirty="0">
                <a:latin typeface="Times New Roman" pitchFamily="18" charset="0"/>
                <a:cs typeface="Times New Roman" pitchFamily="18" charset="0"/>
              </a:rPr>
              <a:t>			C.  </a:t>
            </a:r>
            <a:r>
              <a:rPr lang="vi-VN" sz="2000" dirty="0">
                <a:latin typeface="Times New Roman" pitchFamily="18" charset="0"/>
                <a:cs typeface="Times New Roman" pitchFamily="18" charset="0"/>
              </a:rPr>
              <a:t>4</a:t>
            </a:r>
            <a:r>
              <a:rPr lang="nl-NL" sz="2000" dirty="0">
                <a:latin typeface="Times New Roman" pitchFamily="18" charset="0"/>
                <a:cs typeface="Times New Roman" pitchFamily="18" charset="0"/>
              </a:rPr>
              <a:t>			D.  </a:t>
            </a:r>
            <a:r>
              <a:rPr lang="vi-VN" sz="2000" dirty="0">
                <a:latin typeface="Times New Roman" pitchFamily="18" charset="0"/>
                <a:cs typeface="Times New Roman" pitchFamily="18" charset="0"/>
              </a:rPr>
              <a:t>5</a:t>
            </a:r>
            <a:endParaRPr lang="en-US" sz="2000" dirty="0">
              <a:latin typeface="Times New Roman" pitchFamily="18" charset="0"/>
              <a:cs typeface="Times New Roman" pitchFamily="18" charset="0"/>
            </a:endParaRPr>
          </a:p>
          <a:p>
            <a:pPr>
              <a:buNone/>
            </a:pPr>
            <a:r>
              <a:rPr lang="nl-NL" sz="2000" b="1" i="1" dirty="0">
                <a:latin typeface="Times New Roman" pitchFamily="18" charset="0"/>
                <a:cs typeface="Times New Roman" pitchFamily="18" charset="0"/>
              </a:rPr>
              <a:t>Câu </a:t>
            </a:r>
            <a:r>
              <a:rPr lang="en-US" sz="2000" b="1" i="1" dirty="0">
                <a:latin typeface="Times New Roman" pitchFamily="18" charset="0"/>
                <a:cs typeface="Times New Roman" pitchFamily="18" charset="0"/>
              </a:rPr>
              <a:t>23</a:t>
            </a:r>
            <a:r>
              <a:rPr lang="nl-NL" sz="2000" b="1" i="1" dirty="0">
                <a:latin typeface="Times New Roman" pitchFamily="18" charset="0"/>
                <a:cs typeface="Times New Roman" pitchFamily="18" charset="0"/>
              </a:rPr>
              <a:t>. </a:t>
            </a:r>
            <a:r>
              <a:rPr lang="vi-VN" sz="2000" b="1" i="1" dirty="0">
                <a:latin typeface="Times New Roman" pitchFamily="18" charset="0"/>
                <a:cs typeface="Times New Roman" pitchFamily="18" charset="0"/>
              </a:rPr>
              <a:t>Quy trình g</a:t>
            </a:r>
            <a:r>
              <a:rPr lang="nl-NL" sz="2000" b="1" i="1" dirty="0">
                <a:latin typeface="Times New Roman" pitchFamily="18" charset="0"/>
                <a:cs typeface="Times New Roman" pitchFamily="18" charset="0"/>
              </a:rPr>
              <a:t>hép chữ T gồm mấy bước</a:t>
            </a:r>
            <a:r>
              <a:rPr lang="vi-VN" sz="2000" b="1"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buNone/>
            </a:pPr>
            <a:r>
              <a:rPr lang="nl-NL" sz="2000" dirty="0">
                <a:latin typeface="Times New Roman" pitchFamily="18" charset="0"/>
                <a:cs typeface="Times New Roman" pitchFamily="18" charset="0"/>
              </a:rPr>
              <a:t>	 A.  </a:t>
            </a:r>
            <a:r>
              <a:rPr lang="vi-VN" sz="2000" dirty="0">
                <a:latin typeface="Times New Roman" pitchFamily="18" charset="0"/>
                <a:cs typeface="Times New Roman" pitchFamily="18" charset="0"/>
              </a:rPr>
              <a:t>2</a:t>
            </a:r>
            <a:r>
              <a:rPr lang="nl-NL" sz="2000" dirty="0">
                <a:latin typeface="Times New Roman" pitchFamily="18" charset="0"/>
                <a:cs typeface="Times New Roman" pitchFamily="18" charset="0"/>
              </a:rPr>
              <a:t>		B.  </a:t>
            </a:r>
            <a:r>
              <a:rPr lang="vi-VN" sz="2000" dirty="0">
                <a:latin typeface="Times New Roman" pitchFamily="18" charset="0"/>
                <a:cs typeface="Times New Roman" pitchFamily="18" charset="0"/>
              </a:rPr>
              <a:t>3</a:t>
            </a:r>
            <a:r>
              <a:rPr lang="nl-NL" sz="2000" dirty="0">
                <a:latin typeface="Times New Roman" pitchFamily="18" charset="0"/>
                <a:cs typeface="Times New Roman" pitchFamily="18" charset="0"/>
              </a:rPr>
              <a:t>			C.  </a:t>
            </a:r>
            <a:r>
              <a:rPr lang="vi-VN" sz="2000" dirty="0">
                <a:latin typeface="Times New Roman" pitchFamily="18" charset="0"/>
                <a:cs typeface="Times New Roman" pitchFamily="18" charset="0"/>
              </a:rPr>
              <a:t>4</a:t>
            </a:r>
            <a:r>
              <a:rPr lang="nl-NL" sz="2000" dirty="0">
                <a:latin typeface="Times New Roman" pitchFamily="18" charset="0"/>
                <a:cs typeface="Times New Roman" pitchFamily="18" charset="0"/>
              </a:rPr>
              <a:t>			D.  </a:t>
            </a:r>
            <a:r>
              <a:rPr lang="vi-VN" sz="2000" dirty="0">
                <a:latin typeface="Times New Roman" pitchFamily="18" charset="0"/>
                <a:cs typeface="Times New Roman" pitchFamily="18" charset="0"/>
              </a:rPr>
              <a:t>5</a:t>
            </a:r>
            <a:r>
              <a:rPr lang="en-US" sz="2000" dirty="0">
                <a:latin typeface="Times New Roman" pitchFamily="18" charset="0"/>
                <a:cs typeface="Times New Roman" pitchFamily="18" charset="0"/>
              </a:rPr>
              <a:t> </a:t>
            </a:r>
          </a:p>
          <a:p>
            <a:pPr>
              <a:buNone/>
            </a:pPr>
            <a:r>
              <a:rPr lang="nl-NL" sz="2000" b="1" i="1" dirty="0">
                <a:latin typeface="Times New Roman" pitchFamily="18" charset="0"/>
                <a:cs typeface="Times New Roman" pitchFamily="18" charset="0"/>
              </a:rPr>
              <a:t>Câu24. </a:t>
            </a:r>
            <a:r>
              <a:rPr lang="vi-VN" sz="2000" b="1" i="1" dirty="0">
                <a:latin typeface="Times New Roman" pitchFamily="18" charset="0"/>
                <a:cs typeface="Times New Roman" pitchFamily="18" charset="0"/>
              </a:rPr>
              <a:t>Chọn vị trí ghép trên thân gốc ghép cách mặt đất từ</a:t>
            </a:r>
            <a:r>
              <a:rPr lang="en-US" sz="2000" b="1" i="1" dirty="0">
                <a:latin typeface="Times New Roman" pitchFamily="18" charset="0"/>
                <a:cs typeface="Times New Roman" pitchFamily="18" charset="0"/>
              </a:rPr>
              <a:t> </a:t>
            </a:r>
            <a:r>
              <a:rPr lang="nl-NL" sz="2000" b="1" i="1" dirty="0">
                <a:latin typeface="Times New Roman" pitchFamily="18" charset="0"/>
                <a:cs typeface="Times New Roman" pitchFamily="18" charset="0"/>
              </a:rPr>
              <a:t>?</a:t>
            </a:r>
            <a:r>
              <a:rPr lang="nl-NL" sz="2000" dirty="0">
                <a:latin typeface="Times New Roman" pitchFamily="18" charset="0"/>
                <a:cs typeface="Times New Roman" pitchFamily="18" charset="0"/>
              </a:rPr>
              <a:t> </a:t>
            </a:r>
            <a:r>
              <a:rPr lang="vi-VN" sz="2000" b="1" i="1" dirty="0">
                <a:latin typeface="Times New Roman" pitchFamily="18" charset="0"/>
                <a:cs typeface="Times New Roman" pitchFamily="18" charset="0"/>
              </a:rPr>
              <a:t> </a:t>
            </a:r>
            <a:r>
              <a:rPr lang="en-US" sz="2000" b="1" i="1" dirty="0">
                <a:latin typeface="Times New Roman" pitchFamily="18" charset="0"/>
                <a:cs typeface="Times New Roman" pitchFamily="18" charset="0"/>
              </a:rPr>
              <a:t>(</a:t>
            </a:r>
            <a:r>
              <a:rPr lang="vi-VN" sz="2000" b="1" i="1" dirty="0">
                <a:latin typeface="Times New Roman" pitchFamily="18" charset="0"/>
                <a:cs typeface="Times New Roman" pitchFamily="18" charset="0"/>
              </a:rPr>
              <a:t>g</a:t>
            </a:r>
            <a:r>
              <a:rPr lang="nl-NL" sz="2000" b="1" i="1" dirty="0">
                <a:latin typeface="Times New Roman" pitchFamily="18" charset="0"/>
                <a:cs typeface="Times New Roman" pitchFamily="18" charset="0"/>
              </a:rPr>
              <a:t>hép chữ T) </a:t>
            </a:r>
            <a:endParaRPr lang="en-US" sz="2000" dirty="0">
              <a:latin typeface="Times New Roman" pitchFamily="18" charset="0"/>
              <a:cs typeface="Times New Roman" pitchFamily="18" charset="0"/>
            </a:endParaRPr>
          </a:p>
          <a:p>
            <a:pPr>
              <a:buNone/>
            </a:pPr>
            <a:r>
              <a:rPr lang="nl-NL" sz="2000" dirty="0">
                <a:latin typeface="Times New Roman" pitchFamily="18" charset="0"/>
                <a:cs typeface="Times New Roman" pitchFamily="18" charset="0"/>
              </a:rPr>
              <a:t>A. </a:t>
            </a:r>
            <a:r>
              <a:rPr lang="vi-VN" sz="2000" dirty="0">
                <a:latin typeface="Times New Roman" pitchFamily="18" charset="0"/>
                <a:cs typeface="Times New Roman" pitchFamily="18" charset="0"/>
              </a:rPr>
              <a:t>5-10cm</a:t>
            </a:r>
            <a:r>
              <a:rPr lang="nl-NL" sz="2000" dirty="0">
                <a:latin typeface="Times New Roman" pitchFamily="18" charset="0"/>
                <a:cs typeface="Times New Roman" pitchFamily="18" charset="0"/>
              </a:rPr>
              <a:t>		B.  </a:t>
            </a:r>
            <a:r>
              <a:rPr lang="vi-VN" sz="2000" dirty="0">
                <a:latin typeface="Times New Roman" pitchFamily="18" charset="0"/>
                <a:cs typeface="Times New Roman" pitchFamily="18" charset="0"/>
              </a:rPr>
              <a:t>10-15cm</a:t>
            </a:r>
            <a:r>
              <a:rPr lang="nl-NL" sz="2000" dirty="0">
                <a:latin typeface="Times New Roman" pitchFamily="18" charset="0"/>
                <a:cs typeface="Times New Roman" pitchFamily="18" charset="0"/>
              </a:rPr>
              <a:t>	C. 1</a:t>
            </a:r>
            <a:r>
              <a:rPr lang="vi-VN" sz="2000" dirty="0">
                <a:latin typeface="Times New Roman" pitchFamily="18" charset="0"/>
                <a:cs typeface="Times New Roman" pitchFamily="18" charset="0"/>
              </a:rPr>
              <a:t>5-20cm</a:t>
            </a:r>
            <a:r>
              <a:rPr lang="nl-NL" sz="2000" dirty="0">
                <a:latin typeface="Times New Roman" pitchFamily="18" charset="0"/>
                <a:cs typeface="Times New Roman" pitchFamily="18" charset="0"/>
              </a:rPr>
              <a:t>	D. </a:t>
            </a:r>
            <a:r>
              <a:rPr lang="vi-VN" sz="2000" dirty="0">
                <a:latin typeface="Times New Roman" pitchFamily="18" charset="0"/>
                <a:cs typeface="Times New Roman" pitchFamily="18" charset="0"/>
              </a:rPr>
              <a:t>20-25cm</a:t>
            </a:r>
            <a:r>
              <a:rPr lang="en-US" sz="2000" dirty="0">
                <a:latin typeface="Times New Roman" pitchFamily="18" charset="0"/>
                <a:cs typeface="Times New Roman" pitchFamily="18" charset="0"/>
              </a:rPr>
              <a:t> </a:t>
            </a:r>
          </a:p>
          <a:p>
            <a:pPr>
              <a:buNone/>
            </a:pPr>
            <a:r>
              <a:rPr lang="en-US" sz="2000" b="1" i="1" dirty="0">
                <a:latin typeface="Times New Roman" pitchFamily="18" charset="0"/>
                <a:cs typeface="Times New Roman" pitchFamily="18" charset="0"/>
              </a:rPr>
              <a:t>Câu25. </a:t>
            </a:r>
            <a:r>
              <a:rPr lang="en-US" sz="2000" b="1" i="1" dirty="0" err="1">
                <a:latin typeface="Times New Roman" pitchFamily="18" charset="0"/>
                <a:cs typeface="Times New Roman" pitchFamily="18" charset="0"/>
              </a:rPr>
              <a:t>Thời</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gian</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kiểm</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tra</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sau</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khi</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ghép</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mắt</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nhỏ</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có</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gỗ</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là</a:t>
            </a:r>
            <a:r>
              <a:rPr lang="en-US" sz="2000" b="1" i="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buNone/>
            </a:pPr>
            <a:r>
              <a:rPr lang="en-US" sz="2000" dirty="0">
                <a:latin typeface="Times New Roman" pitchFamily="18" charset="0"/>
                <a:cs typeface="Times New Roman" pitchFamily="18" charset="0"/>
              </a:rPr>
              <a:t>A.5-10 </a:t>
            </a:r>
            <a:r>
              <a:rPr lang="en-US" sz="2000" dirty="0" err="1">
                <a:latin typeface="Times New Roman" pitchFamily="18" charset="0"/>
                <a:cs typeface="Times New Roman" pitchFamily="18" charset="0"/>
              </a:rPr>
              <a:t>ngày</a:t>
            </a:r>
            <a:r>
              <a:rPr lang="en-US" sz="2000" dirty="0">
                <a:latin typeface="Times New Roman" pitchFamily="18" charset="0"/>
                <a:cs typeface="Times New Roman" pitchFamily="18" charset="0"/>
              </a:rPr>
              <a:t>		B.10-15 </a:t>
            </a:r>
            <a:r>
              <a:rPr lang="en-US" sz="2000" dirty="0" err="1">
                <a:latin typeface="Times New Roman" pitchFamily="18" charset="0"/>
                <a:cs typeface="Times New Roman" pitchFamily="18" charset="0"/>
              </a:rPr>
              <a:t>ngày</a:t>
            </a:r>
            <a:r>
              <a:rPr lang="en-US" sz="2000" dirty="0">
                <a:latin typeface="Times New Roman" pitchFamily="18" charset="0"/>
                <a:cs typeface="Times New Roman" pitchFamily="18" charset="0"/>
              </a:rPr>
              <a:t>	C.15-20 </a:t>
            </a:r>
            <a:r>
              <a:rPr lang="en-US" sz="2000" dirty="0" err="1">
                <a:latin typeface="Times New Roman" pitchFamily="18" charset="0"/>
                <a:cs typeface="Times New Roman" pitchFamily="18" charset="0"/>
              </a:rPr>
              <a:t>ngày</a:t>
            </a:r>
            <a:r>
              <a:rPr lang="en-US" sz="2000" dirty="0">
                <a:latin typeface="Times New Roman" pitchFamily="18" charset="0"/>
                <a:cs typeface="Times New Roman" pitchFamily="18" charset="0"/>
              </a:rPr>
              <a:t>	D.20-25 </a:t>
            </a:r>
            <a:r>
              <a:rPr lang="en-US" sz="2000" dirty="0" err="1">
                <a:latin typeface="Times New Roman" pitchFamily="18" charset="0"/>
                <a:cs typeface="Times New Roman" pitchFamily="18" charset="0"/>
              </a:rPr>
              <a:t>ngày</a:t>
            </a:r>
            <a:endParaRPr lang="en-US" sz="2000" dirty="0">
              <a:latin typeface="Times New Roman" pitchFamily="18" charset="0"/>
              <a:cs typeface="Times New Roman" pitchFamily="18" charset="0"/>
            </a:endParaRPr>
          </a:p>
          <a:p>
            <a:pPr>
              <a:buNone/>
            </a:pPr>
            <a:r>
              <a:rPr lang="en-US" sz="2000" b="1" i="1" dirty="0" err="1">
                <a:latin typeface="Times New Roman" pitchFamily="18" charset="0"/>
                <a:cs typeface="Times New Roman" pitchFamily="18" charset="0"/>
              </a:rPr>
              <a:t>Câu</a:t>
            </a:r>
            <a:r>
              <a:rPr lang="en-US" sz="2000" b="1" i="1" dirty="0">
                <a:latin typeface="Times New Roman" pitchFamily="18" charset="0"/>
                <a:cs typeface="Times New Roman" pitchFamily="18" charset="0"/>
              </a:rPr>
              <a:t> 26. </a:t>
            </a:r>
            <a:r>
              <a:rPr lang="en-US" sz="2000" b="1" i="1" dirty="0" err="1">
                <a:latin typeface="Times New Roman" pitchFamily="18" charset="0"/>
                <a:cs typeface="Times New Roman" pitchFamily="18" charset="0"/>
              </a:rPr>
              <a:t>Thời</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gian</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kiểm</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tra</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sau</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khi</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ghép</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chữ</a:t>
            </a:r>
            <a:r>
              <a:rPr lang="en-US" sz="2000" b="1" i="1" dirty="0">
                <a:latin typeface="Times New Roman" pitchFamily="18" charset="0"/>
                <a:cs typeface="Times New Roman" pitchFamily="18" charset="0"/>
              </a:rPr>
              <a:t> T </a:t>
            </a:r>
            <a:r>
              <a:rPr lang="en-US" sz="2000" b="1" i="1" dirty="0" err="1">
                <a:latin typeface="Times New Roman" pitchFamily="18" charset="0"/>
                <a:cs typeface="Times New Roman" pitchFamily="18" charset="0"/>
              </a:rPr>
              <a:t>là</a:t>
            </a:r>
            <a:r>
              <a:rPr lang="en-US" sz="2000" b="1" i="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buNone/>
            </a:pPr>
            <a:r>
              <a:rPr lang="en-US" sz="2000" dirty="0">
                <a:latin typeface="Times New Roman" pitchFamily="18" charset="0"/>
                <a:cs typeface="Times New Roman" pitchFamily="18" charset="0"/>
              </a:rPr>
              <a:t>A.5-10 </a:t>
            </a:r>
            <a:r>
              <a:rPr lang="en-US" sz="2000" dirty="0" err="1">
                <a:latin typeface="Times New Roman" pitchFamily="18" charset="0"/>
                <a:cs typeface="Times New Roman" pitchFamily="18" charset="0"/>
              </a:rPr>
              <a:t>ngày</a:t>
            </a:r>
            <a:r>
              <a:rPr lang="en-US" sz="2000" dirty="0">
                <a:latin typeface="Times New Roman" pitchFamily="18" charset="0"/>
                <a:cs typeface="Times New Roman" pitchFamily="18" charset="0"/>
              </a:rPr>
              <a:t>		B.10-15 </a:t>
            </a:r>
            <a:r>
              <a:rPr lang="en-US" sz="2000" dirty="0" err="1">
                <a:latin typeface="Times New Roman" pitchFamily="18" charset="0"/>
                <a:cs typeface="Times New Roman" pitchFamily="18" charset="0"/>
              </a:rPr>
              <a:t>ngày</a:t>
            </a:r>
            <a:r>
              <a:rPr lang="en-US" sz="2000" dirty="0">
                <a:latin typeface="Times New Roman" pitchFamily="18" charset="0"/>
                <a:cs typeface="Times New Roman" pitchFamily="18" charset="0"/>
              </a:rPr>
              <a:t>	C.15-20 </a:t>
            </a:r>
            <a:r>
              <a:rPr lang="en-US" sz="2000" dirty="0" err="1">
                <a:latin typeface="Times New Roman" pitchFamily="18" charset="0"/>
                <a:cs typeface="Times New Roman" pitchFamily="18" charset="0"/>
              </a:rPr>
              <a:t>ngày</a:t>
            </a:r>
            <a:r>
              <a:rPr lang="en-US" sz="2000" dirty="0">
                <a:latin typeface="Times New Roman" pitchFamily="18" charset="0"/>
                <a:cs typeface="Times New Roman" pitchFamily="18" charset="0"/>
              </a:rPr>
              <a:t>	D.20-25 </a:t>
            </a:r>
            <a:r>
              <a:rPr lang="en-US" sz="2000" dirty="0" err="1">
                <a:latin typeface="Times New Roman" pitchFamily="18" charset="0"/>
                <a:cs typeface="Times New Roman" pitchFamily="18" charset="0"/>
              </a:rPr>
              <a:t>ngày</a:t>
            </a: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172200"/>
          </a:xfrm>
        </p:spPr>
        <p:txBody>
          <a:bodyPr>
            <a:normAutofit fontScale="92500" lnSpcReduction="10000"/>
          </a:bodyPr>
          <a:lstStyle/>
          <a:p>
            <a:pPr>
              <a:buNone/>
            </a:pPr>
            <a:r>
              <a:rPr lang="en-US" sz="2000" b="1" dirty="0" err="1">
                <a:solidFill>
                  <a:srgbClr val="FF0000"/>
                </a:solidFill>
                <a:latin typeface="Times New Roman" pitchFamily="18" charset="0"/>
                <a:cs typeface="Times New Roman" pitchFamily="18" charset="0"/>
              </a:rPr>
              <a:t>Bài</a:t>
            </a:r>
            <a:r>
              <a:rPr lang="en-US" sz="2000" b="1" dirty="0">
                <a:solidFill>
                  <a:srgbClr val="FF0000"/>
                </a:solidFill>
                <a:latin typeface="Times New Roman" pitchFamily="18" charset="0"/>
                <a:cs typeface="Times New Roman" pitchFamily="18" charset="0"/>
              </a:rPr>
              <a:t> 7.Kỹ </a:t>
            </a:r>
            <a:r>
              <a:rPr lang="en-US" sz="2000" b="1" dirty="0" err="1">
                <a:solidFill>
                  <a:srgbClr val="FF0000"/>
                </a:solidFill>
                <a:latin typeface="Times New Roman" pitchFamily="18" charset="0"/>
                <a:cs typeface="Times New Roman" pitchFamily="18" charset="0"/>
              </a:rPr>
              <a:t>thuật</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trồng</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cây</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ăn</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quả</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có</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múi</a:t>
            </a:r>
            <a:r>
              <a:rPr lang="en-US" sz="2000" b="1" dirty="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a:p>
            <a:pPr>
              <a:buNone/>
            </a:pPr>
            <a:r>
              <a:rPr lang="pt-BR" sz="2000" b="1" i="1" dirty="0">
                <a:latin typeface="Times New Roman" pitchFamily="18" charset="0"/>
                <a:cs typeface="Times New Roman" pitchFamily="18" charset="0"/>
              </a:rPr>
              <a:t>Câu 27.Nhiệt độ thích hợp để cây ăn quả có múi phát triển là:</a:t>
            </a:r>
            <a:endParaRPr lang="en-US" sz="2000"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A. 20ºC- 22º C.			B. 25ºC - 27ºC.</a:t>
            </a:r>
            <a:endParaRPr lang="en-US" sz="2000"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C. 22ºC - 25ºC			D. 27ºC - 30ºC.</a:t>
            </a:r>
            <a:endParaRPr lang="en-US" sz="2000" dirty="0">
              <a:latin typeface="Times New Roman" pitchFamily="18" charset="0"/>
              <a:cs typeface="Times New Roman" pitchFamily="18" charset="0"/>
            </a:endParaRPr>
          </a:p>
          <a:p>
            <a:pPr>
              <a:buNone/>
            </a:pPr>
            <a:r>
              <a:rPr lang="pt-BR" sz="2000" b="1" i="1" dirty="0">
                <a:latin typeface="Times New Roman" pitchFamily="18" charset="0"/>
                <a:cs typeface="Times New Roman" pitchFamily="18" charset="0"/>
              </a:rPr>
              <a:t>Câu 28.Cây ăn quả có múi thích hợp với đất có độ pH:</a:t>
            </a:r>
            <a:endParaRPr lang="en-US" sz="2000"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A. 4,5 – 5,5.			B. 6,5 – 7,5.</a:t>
            </a:r>
            <a:endParaRPr lang="en-US" sz="2000"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C. 5,5 – 6,5.			D. 7,5 – 8,5.</a:t>
            </a:r>
            <a:endParaRPr lang="en-US" sz="2000" dirty="0">
              <a:latin typeface="Times New Roman" pitchFamily="18" charset="0"/>
              <a:cs typeface="Times New Roman" pitchFamily="18" charset="0"/>
            </a:endParaRPr>
          </a:p>
          <a:p>
            <a:pPr>
              <a:buNone/>
            </a:pPr>
            <a:r>
              <a:rPr lang="pt-BR" sz="2000" b="1" i="1" dirty="0">
                <a:latin typeface="Times New Roman" pitchFamily="18" charset="0"/>
                <a:cs typeface="Times New Roman" pitchFamily="18" charset="0"/>
              </a:rPr>
              <a:t>Câu 29.Lượng mưa thích hợp để cây ăn quả có múi phát triển là:</a:t>
            </a:r>
            <a:r>
              <a:rPr lang="pt-BR" sz="2000" dirty="0">
                <a:latin typeface="Times New Roman" pitchFamily="18" charset="0"/>
                <a:cs typeface="Times New Roman" pitchFamily="18" charset="0"/>
              </a:rPr>
              <a:t>       </a:t>
            </a:r>
          </a:p>
          <a:p>
            <a:pPr>
              <a:buNone/>
            </a:pPr>
            <a:r>
              <a:rPr lang="pt-BR" sz="2000" dirty="0">
                <a:latin typeface="Times New Roman" pitchFamily="18" charset="0"/>
                <a:cs typeface="Times New Roman" pitchFamily="18" charset="0"/>
              </a:rPr>
              <a:t>A. 1000-2000mm/năm.		B. 2000-3000 mm/năm.</a:t>
            </a:r>
            <a:endParaRPr lang="en-US" sz="2000"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C. 500- 1000mm/năm		D. 1500-2000 mm/năm.</a:t>
            </a:r>
            <a:endParaRPr lang="en-US" sz="2000" dirty="0">
              <a:latin typeface="Times New Roman" pitchFamily="18" charset="0"/>
              <a:cs typeface="Times New Roman" pitchFamily="18" charset="0"/>
            </a:endParaRPr>
          </a:p>
          <a:p>
            <a:pPr>
              <a:buNone/>
            </a:pPr>
            <a:r>
              <a:rPr lang="pt-BR" sz="2000" b="1" i="1" dirty="0">
                <a:latin typeface="Times New Roman" pitchFamily="18" charset="0"/>
                <a:cs typeface="Times New Roman" pitchFamily="18" charset="0"/>
              </a:rPr>
              <a:t>Câu 30.</a:t>
            </a:r>
            <a:r>
              <a:rPr lang="nl-NL" sz="2000" b="1" i="1" dirty="0">
                <a:latin typeface="Times New Roman" pitchFamily="18" charset="0"/>
                <a:cs typeface="Times New Roman" pitchFamily="18" charset="0"/>
              </a:rPr>
              <a:t>Cam sành là giống lai giữa cam và</a:t>
            </a:r>
            <a:r>
              <a:rPr lang="pt-BR" sz="2000" b="1"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A.Chanh		B.Quýt		C.Bưởi		D.Quất</a:t>
            </a:r>
            <a:endParaRPr lang="en-US" sz="2000" dirty="0">
              <a:latin typeface="Times New Roman" pitchFamily="18" charset="0"/>
              <a:cs typeface="Times New Roman" pitchFamily="18" charset="0"/>
            </a:endParaRPr>
          </a:p>
          <a:p>
            <a:pPr>
              <a:buNone/>
            </a:pPr>
            <a:r>
              <a:rPr lang="pt-BR" sz="2000" b="1" i="1" dirty="0">
                <a:latin typeface="Times New Roman" pitchFamily="18" charset="0"/>
                <a:cs typeface="Times New Roman" pitchFamily="18" charset="0"/>
              </a:rPr>
              <a:t>Câu 31.Các cách ghép thường áp dụng trên cây cam là :</a:t>
            </a:r>
            <a:endParaRPr lang="en-US" sz="2000"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A.Ghép mắt nhỏ có gỗ			B.Ghép chữ T</a:t>
            </a:r>
            <a:endParaRPr lang="en-US" sz="2000"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C.Ghép cửa sổ				D.Cả A và B đều đúng.</a:t>
            </a:r>
            <a:endParaRPr lang="en-US" sz="2000" dirty="0">
              <a:latin typeface="Times New Roman" pitchFamily="18" charset="0"/>
              <a:cs typeface="Times New Roman" pitchFamily="18" charset="0"/>
            </a:endParaRPr>
          </a:p>
          <a:p>
            <a:pPr>
              <a:buNone/>
            </a:pPr>
            <a:r>
              <a:rPr lang="vi-VN" sz="2000" b="1" i="1" dirty="0">
                <a:latin typeface="Times New Roman" pitchFamily="18" charset="0"/>
                <a:cs typeface="Times New Roman" pitchFamily="18" charset="0"/>
              </a:rPr>
              <a:t>Câu </a:t>
            </a:r>
            <a:r>
              <a:rPr lang="en-US" sz="2000" b="1" i="1" dirty="0">
                <a:latin typeface="Times New Roman" pitchFamily="18" charset="0"/>
                <a:cs typeface="Times New Roman" pitchFamily="18" charset="0"/>
              </a:rPr>
              <a:t>32.</a:t>
            </a:r>
            <a:r>
              <a:rPr lang="vi-VN" sz="2000" b="1" i="1" dirty="0">
                <a:latin typeface="Times New Roman" pitchFamily="18" charset="0"/>
                <a:cs typeface="Times New Roman" pitchFamily="18" charset="0"/>
              </a:rPr>
              <a:t>Khoảng cách thích hợp </a:t>
            </a:r>
            <a:r>
              <a:rPr lang="en-US" sz="2000" b="1" i="1" dirty="0" err="1">
                <a:latin typeface="Times New Roman" pitchFamily="18" charset="0"/>
                <a:cs typeface="Times New Roman" pitchFamily="18" charset="0"/>
              </a:rPr>
              <a:t>để</a:t>
            </a:r>
            <a:r>
              <a:rPr lang="en-US" sz="2000" b="1" i="1" dirty="0">
                <a:latin typeface="Times New Roman" pitchFamily="18" charset="0"/>
                <a:cs typeface="Times New Roman" pitchFamily="18" charset="0"/>
              </a:rPr>
              <a:t> </a:t>
            </a:r>
            <a:r>
              <a:rPr lang="vi-VN" sz="2000" b="1" i="1" dirty="0">
                <a:latin typeface="Times New Roman" pitchFamily="18" charset="0"/>
                <a:cs typeface="Times New Roman" pitchFamily="18" charset="0"/>
              </a:rPr>
              <a:t>trồng </a:t>
            </a:r>
            <a:r>
              <a:rPr lang="en-US" sz="2000" b="1" i="1" dirty="0" err="1">
                <a:latin typeface="Times New Roman" pitchFamily="18" charset="0"/>
                <a:cs typeface="Times New Roman" pitchFamily="18" charset="0"/>
              </a:rPr>
              <a:t>cây</a:t>
            </a:r>
            <a:r>
              <a:rPr lang="en-US" sz="2000" b="1" i="1" dirty="0">
                <a:latin typeface="Times New Roman" pitchFamily="18" charset="0"/>
                <a:cs typeface="Times New Roman" pitchFamily="18" charset="0"/>
              </a:rPr>
              <a:t> cam</a:t>
            </a:r>
            <a:r>
              <a:rPr lang="vi-VN" sz="2000" b="1" i="1" dirty="0">
                <a:latin typeface="Times New Roman" pitchFamily="18" charset="0"/>
                <a:cs typeface="Times New Roman" pitchFamily="18" charset="0"/>
              </a:rPr>
              <a:t> là ?</a:t>
            </a:r>
            <a:endParaRPr lang="en-US" sz="2000" dirty="0">
              <a:latin typeface="Times New Roman" pitchFamily="18" charset="0"/>
              <a:cs typeface="Times New Roman" pitchFamily="18" charset="0"/>
            </a:endParaRPr>
          </a:p>
          <a:p>
            <a:pPr>
              <a:buNone/>
            </a:pPr>
            <a:r>
              <a:rPr lang="vi-VN" sz="2000" dirty="0">
                <a:latin typeface="Times New Roman" pitchFamily="18" charset="0"/>
                <a:cs typeface="Times New Roman" pitchFamily="18" charset="0"/>
              </a:rPr>
              <a:t>A. </a:t>
            </a:r>
            <a:r>
              <a:rPr lang="en-US" sz="2000" dirty="0">
                <a:latin typeface="Times New Roman" pitchFamily="18" charset="0"/>
                <a:cs typeface="Times New Roman" pitchFamily="18" charset="0"/>
              </a:rPr>
              <a:t>4</a:t>
            </a:r>
            <a:r>
              <a:rPr lang="vi-VN" sz="2000" dirty="0">
                <a:latin typeface="Times New Roman" pitchFamily="18" charset="0"/>
                <a:cs typeface="Times New Roman" pitchFamily="18" charset="0"/>
              </a:rPr>
              <a:t>m  x</a:t>
            </a:r>
            <a:r>
              <a:rPr lang="en-US" sz="2000" dirty="0">
                <a:latin typeface="Times New Roman" pitchFamily="18" charset="0"/>
                <a:cs typeface="Times New Roman" pitchFamily="18" charset="0"/>
              </a:rPr>
              <a:t> 4,5</a:t>
            </a:r>
            <a:r>
              <a:rPr lang="vi-VN" sz="2000" dirty="0">
                <a:latin typeface="Times New Roman" pitchFamily="18" charset="0"/>
                <a:cs typeface="Times New Roman" pitchFamily="18" charset="0"/>
              </a:rPr>
              <a:t>m               </a:t>
            </a:r>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B. 7m  x  7m</a:t>
            </a:r>
            <a:endParaRPr lang="en-US" sz="2000" dirty="0">
              <a:latin typeface="Times New Roman" pitchFamily="18" charset="0"/>
              <a:cs typeface="Times New Roman" pitchFamily="18" charset="0"/>
            </a:endParaRPr>
          </a:p>
          <a:p>
            <a:pPr>
              <a:buNone/>
            </a:pPr>
            <a:r>
              <a:rPr lang="vi-VN" sz="2000" dirty="0">
                <a:latin typeface="Times New Roman" pitchFamily="18" charset="0"/>
                <a:cs typeface="Times New Roman" pitchFamily="18" charset="0"/>
              </a:rPr>
              <a:t>C. 6m  x  6m                 </a:t>
            </a:r>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D . 9m  x  9m </a:t>
            </a: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buNone/>
            </a:pPr>
            <a:r>
              <a:rPr lang="en-US" sz="2000" b="1" i="1" dirty="0" err="1">
                <a:latin typeface="Times New Roman" pitchFamily="18" charset="0"/>
                <a:cs typeface="Times New Roman" pitchFamily="18" charset="0"/>
              </a:rPr>
              <a:t>Câu</a:t>
            </a:r>
            <a:r>
              <a:rPr lang="en-US" sz="2000" b="1" i="1" dirty="0">
                <a:latin typeface="Times New Roman" pitchFamily="18" charset="0"/>
                <a:cs typeface="Times New Roman" pitchFamily="18" charset="0"/>
              </a:rPr>
              <a:t> 33.Cây </a:t>
            </a:r>
            <a:r>
              <a:rPr lang="en-US" sz="2000" b="1" i="1" dirty="0" err="1">
                <a:latin typeface="Times New Roman" pitchFamily="18" charset="0"/>
                <a:cs typeface="Times New Roman" pitchFamily="18" charset="0"/>
              </a:rPr>
              <a:t>ăn</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quả</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có</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múi</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cần</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phải</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bón</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phân</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thúc</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khi</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nào</a:t>
            </a:r>
            <a:r>
              <a:rPr lang="en-US" sz="2000" b="1" i="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buNone/>
            </a:pPr>
            <a:r>
              <a:rPr lang="vi-VN" sz="2000" dirty="0">
                <a:latin typeface="Times New Roman" pitchFamily="18" charset="0"/>
                <a:cs typeface="Times New Roman" pitchFamily="18" charset="0"/>
              </a:rPr>
              <a:t>A .</a:t>
            </a:r>
            <a:r>
              <a:rPr lang="en-US" sz="2000" dirty="0" err="1">
                <a:latin typeface="Times New Roman" pitchFamily="18" charset="0"/>
                <a:cs typeface="Times New Roman" pitchFamily="18" charset="0"/>
              </a:rPr>
              <a:t>Sau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tỉa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cành</a:t>
            </a:r>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B.</a:t>
            </a:r>
            <a:r>
              <a:rPr lang="en-US" sz="2000" dirty="0" err="1">
                <a:latin typeface="Times New Roman" pitchFamily="18" charset="0"/>
                <a:cs typeface="Times New Roman" pitchFamily="18" charset="0"/>
              </a:rPr>
              <a:t>Bón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hoa</a:t>
            </a:r>
            <a:endParaRPr lang="en-US" sz="2000" dirty="0">
              <a:latin typeface="Times New Roman" pitchFamily="18" charset="0"/>
              <a:cs typeface="Times New Roman" pitchFamily="18" charset="0"/>
            </a:endParaRPr>
          </a:p>
          <a:p>
            <a:pPr>
              <a:buNone/>
            </a:pPr>
            <a:r>
              <a:rPr lang="en-US" sz="2000" dirty="0">
                <a:latin typeface="Times New Roman" pitchFamily="18" charset="0"/>
                <a:cs typeface="Times New Roman" pitchFamily="18" charset="0"/>
              </a:rPr>
              <a:t>C</a:t>
            </a:r>
            <a:r>
              <a:rPr lang="vi-VN"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Bón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nuôi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quả</a:t>
            </a:r>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D.Theo tình hình của cây và tuổi cây </a:t>
            </a:r>
            <a:endParaRPr lang="en-US" sz="2000" dirty="0">
              <a:latin typeface="Times New Roman" pitchFamily="18" charset="0"/>
              <a:cs typeface="Times New Roman" pitchFamily="18" charset="0"/>
            </a:endParaRPr>
          </a:p>
          <a:p>
            <a:pPr>
              <a:buNone/>
            </a:pPr>
            <a:r>
              <a:rPr lang="en-US" sz="2000" b="1" i="1" dirty="0" err="1">
                <a:latin typeface="Times New Roman" pitchFamily="18" charset="0"/>
                <a:cs typeface="Times New Roman" pitchFamily="18" charset="0"/>
              </a:rPr>
              <a:t>Câu</a:t>
            </a:r>
            <a:r>
              <a:rPr lang="en-US" sz="2000" b="1" i="1" dirty="0">
                <a:latin typeface="Times New Roman" pitchFamily="18" charset="0"/>
                <a:cs typeface="Times New Roman" pitchFamily="18" charset="0"/>
              </a:rPr>
              <a:t> 34.Một </a:t>
            </a:r>
            <a:r>
              <a:rPr lang="en-US" sz="2000" b="1" i="1" dirty="0" err="1">
                <a:latin typeface="Times New Roman" pitchFamily="18" charset="0"/>
                <a:cs typeface="Times New Roman" pitchFamily="18" charset="0"/>
              </a:rPr>
              <a:t>số</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loại</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bệnh</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hại</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cây</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ăn</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quả</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có</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múi</a:t>
            </a:r>
            <a:r>
              <a:rPr lang="en-US" sz="2000" b="1" i="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buNone/>
            </a:pPr>
            <a:r>
              <a:rPr lang="vi-VN" sz="2000" dirty="0">
                <a:latin typeface="Times New Roman" pitchFamily="18" charset="0"/>
                <a:cs typeface="Times New Roman" pitchFamily="18" charset="0"/>
              </a:rPr>
              <a:t> A.</a:t>
            </a:r>
            <a:r>
              <a:rPr lang="en-US" sz="2000" dirty="0" err="1">
                <a:latin typeface="Times New Roman" pitchFamily="18" charset="0"/>
                <a:cs typeface="Times New Roman" pitchFamily="18" charset="0"/>
              </a:rPr>
              <a:t>Bệnh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lá</a:t>
            </a:r>
            <a:r>
              <a:rPr lang="en-US" sz="2000" dirty="0">
                <a:latin typeface="Times New Roman" pitchFamily="18" charset="0"/>
                <a:cs typeface="Times New Roman" pitchFamily="18" charset="0"/>
              </a:rPr>
              <a:t>			B</a:t>
            </a:r>
            <a:r>
              <a:rPr lang="vi-VN"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Bệnh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hoa</a:t>
            </a:r>
            <a:endParaRPr lang="en-US" sz="2000" dirty="0">
              <a:latin typeface="Times New Roman" pitchFamily="18" charset="0"/>
              <a:cs typeface="Times New Roman" pitchFamily="18" charset="0"/>
            </a:endParaRPr>
          </a:p>
          <a:p>
            <a:pPr>
              <a:buNone/>
            </a:pPr>
            <a:r>
              <a:rPr lang="en-US" sz="2000" dirty="0">
                <a:latin typeface="Times New Roman" pitchFamily="18" charset="0"/>
                <a:cs typeface="Times New Roman" pitchFamily="18" charset="0"/>
              </a:rPr>
              <a:t>C</a:t>
            </a:r>
            <a:r>
              <a:rPr lang="vi-VN"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Bệnh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loét</a:t>
            </a:r>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D.</a:t>
            </a:r>
            <a:r>
              <a:rPr lang="en-US" sz="2000" dirty="0" err="1">
                <a:latin typeface="Times New Roman" pitchFamily="18" charset="0"/>
                <a:cs typeface="Times New Roman" pitchFamily="18" charset="0"/>
              </a:rPr>
              <a:t>Cả</a:t>
            </a:r>
            <a:r>
              <a:rPr lang="en-US" sz="2000" dirty="0">
                <a:latin typeface="Times New Roman" pitchFamily="18" charset="0"/>
                <a:cs typeface="Times New Roman" pitchFamily="18" charset="0"/>
              </a:rPr>
              <a:t> A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C </a:t>
            </a:r>
            <a:r>
              <a:rPr lang="en-US" sz="2000" dirty="0" err="1">
                <a:latin typeface="Times New Roman" pitchFamily="18" charset="0"/>
                <a:cs typeface="Times New Roman" pitchFamily="18" charset="0"/>
              </a:rPr>
              <a:t>đềuđúng</a:t>
            </a:r>
            <a:endParaRPr lang="en-US" sz="2000" dirty="0">
              <a:latin typeface="Times New Roman" pitchFamily="18" charset="0"/>
              <a:cs typeface="Times New Roman" pitchFamily="18" charset="0"/>
            </a:endParaRPr>
          </a:p>
          <a:p>
            <a:pPr>
              <a:buNone/>
            </a:pPr>
            <a:r>
              <a:rPr lang="vi-VN" sz="2000" b="1" i="1" dirty="0">
                <a:latin typeface="Times New Roman" pitchFamily="18" charset="0"/>
                <a:cs typeface="Times New Roman" pitchFamily="18" charset="0"/>
              </a:rPr>
              <a:t>Câu </a:t>
            </a:r>
            <a:r>
              <a:rPr lang="en-US" sz="2000" b="1" i="1" dirty="0">
                <a:latin typeface="Times New Roman" pitchFamily="18" charset="0"/>
                <a:cs typeface="Times New Roman" pitchFamily="18" charset="0"/>
              </a:rPr>
              <a:t>35.</a:t>
            </a:r>
            <a:r>
              <a:rPr lang="vi-VN" sz="2000" b="1" i="1" dirty="0">
                <a:latin typeface="Times New Roman" pitchFamily="18" charset="0"/>
                <a:cs typeface="Times New Roman" pitchFamily="18" charset="0"/>
              </a:rPr>
              <a:t>Loại sâu nào gây hại cho </a:t>
            </a:r>
            <a:r>
              <a:rPr lang="en-US" sz="2000" b="1" i="1" dirty="0" err="1">
                <a:latin typeface="Times New Roman" pitchFamily="18" charset="0"/>
                <a:cs typeface="Times New Roman" pitchFamily="18" charset="0"/>
              </a:rPr>
              <a:t>cây</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ăn</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quả</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có</a:t>
            </a: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múi</a:t>
            </a:r>
            <a:r>
              <a:rPr lang="vi-VN" sz="2000" b="1" i="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buNone/>
            </a:pPr>
            <a:r>
              <a:rPr lang="vi-VN" sz="2000" dirty="0">
                <a:latin typeface="Times New Roman" pitchFamily="18" charset="0"/>
                <a:cs typeface="Times New Roman" pitchFamily="18" charset="0"/>
              </a:rPr>
              <a:t>A. </a:t>
            </a:r>
            <a:r>
              <a:rPr lang="en-US" sz="2000" dirty="0" err="1">
                <a:latin typeface="Times New Roman" pitchFamily="18" charset="0"/>
                <a:cs typeface="Times New Roman" pitchFamily="18" charset="0"/>
              </a:rPr>
              <a:t>Sâu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bùa</a:t>
            </a:r>
            <a:r>
              <a:rPr lang="vi-VN" sz="2000" dirty="0">
                <a:latin typeface="Times New Roman" pitchFamily="18" charset="0"/>
                <a:cs typeface="Times New Roman" pitchFamily="18" charset="0"/>
              </a:rPr>
              <a:t>             B. Sâu </a:t>
            </a:r>
            <a:r>
              <a:rPr lang="en-US" sz="2000" dirty="0" err="1">
                <a:latin typeface="Times New Roman" pitchFamily="18" charset="0"/>
                <a:cs typeface="Times New Roman" pitchFamily="18" charset="0"/>
              </a:rPr>
              <a:t>xanh</a:t>
            </a:r>
            <a:endParaRPr lang="en-US" sz="2000" dirty="0">
              <a:latin typeface="Times New Roman" pitchFamily="18" charset="0"/>
              <a:cs typeface="Times New Roman" pitchFamily="18" charset="0"/>
            </a:endParaRPr>
          </a:p>
          <a:p>
            <a:pPr>
              <a:buNone/>
            </a:pPr>
            <a:r>
              <a:rPr lang="vi-VN" sz="2000" dirty="0">
                <a:latin typeface="Times New Roman" pitchFamily="18" charset="0"/>
                <a:cs typeface="Times New Roman" pitchFamily="18" charset="0"/>
              </a:rPr>
              <a:t>C. Sâu đục </a:t>
            </a:r>
            <a:r>
              <a:rPr lang="en-US" sz="2000" dirty="0" err="1">
                <a:latin typeface="Times New Roman" pitchFamily="18" charset="0"/>
                <a:cs typeface="Times New Roman" pitchFamily="18" charset="0"/>
              </a:rPr>
              <a:t>cành</a:t>
            </a:r>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D. </a:t>
            </a:r>
            <a:r>
              <a:rPr lang="en-US" sz="2000" dirty="0" err="1">
                <a:latin typeface="Times New Roman" pitchFamily="18" charset="0"/>
                <a:cs typeface="Times New Roman" pitchFamily="18" charset="0"/>
              </a:rPr>
              <a:t>Tất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đều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đúng</a:t>
            </a:r>
            <a:endParaRPr lang="en-US" sz="2000" dirty="0">
              <a:latin typeface="Times New Roman" pitchFamily="18" charset="0"/>
              <a:cs typeface="Times New Roman" pitchFamily="18" charset="0"/>
            </a:endParaRPr>
          </a:p>
          <a:p>
            <a:pPr>
              <a:buNone/>
            </a:pPr>
            <a:r>
              <a:rPr lang="pt-BR" sz="2000" b="1" i="1" dirty="0">
                <a:latin typeface="Times New Roman" pitchFamily="18" charset="0"/>
                <a:cs typeface="Times New Roman" pitchFamily="18" charset="0"/>
              </a:rPr>
              <a:t>Câu 36.Nên thu hoạch quả quýt vào ngày:</a:t>
            </a:r>
            <a:endParaRPr lang="en-US" sz="2000" b="1" i="1"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  A. Râm mát.					B. Ẩm ướt.</a:t>
            </a:r>
            <a:endParaRPr lang="en-US" sz="2000"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 C. Nắng ráo.					D. Mưa.</a:t>
            </a:r>
            <a:endParaRPr lang="en-US" sz="2000" dirty="0">
              <a:latin typeface="Times New Roman" pitchFamily="18" charset="0"/>
              <a:cs typeface="Times New Roman" pitchFamily="18" charset="0"/>
            </a:endParaRPr>
          </a:p>
          <a:p>
            <a:pPr>
              <a:buNone/>
            </a:pPr>
            <a:r>
              <a:rPr lang="pt-BR" sz="2000" b="1" i="1" dirty="0">
                <a:latin typeface="Times New Roman" pitchFamily="18" charset="0"/>
                <a:cs typeface="Times New Roman" pitchFamily="18" charset="0"/>
              </a:rPr>
              <a:t>Câu 37.Nhiệt độ thích hợp để bảo quản quả cây có múi là :</a:t>
            </a:r>
            <a:endParaRPr lang="en-US" sz="2000" dirty="0">
              <a:latin typeface="Times New Roman" pitchFamily="18" charset="0"/>
              <a:cs typeface="Times New Roman" pitchFamily="18" charset="0"/>
            </a:endParaRPr>
          </a:p>
          <a:p>
            <a:pPr>
              <a:buNone/>
            </a:pPr>
            <a:r>
              <a:rPr lang="pt-BR" sz="2000" dirty="0">
                <a:latin typeface="Times New Roman" pitchFamily="18" charset="0"/>
                <a:cs typeface="Times New Roman" pitchFamily="18" charset="0"/>
              </a:rPr>
              <a:t>A.1 – 3</a:t>
            </a:r>
            <a:r>
              <a:rPr lang="pt-BR" sz="2000" baseline="30000" dirty="0">
                <a:latin typeface="Times New Roman" pitchFamily="18" charset="0"/>
                <a:cs typeface="Times New Roman" pitchFamily="18" charset="0"/>
              </a:rPr>
              <a:t>0</a:t>
            </a:r>
            <a:r>
              <a:rPr lang="pt-BR" sz="2000" dirty="0">
                <a:latin typeface="Times New Roman" pitchFamily="18" charset="0"/>
                <a:cs typeface="Times New Roman" pitchFamily="18" charset="0"/>
              </a:rPr>
              <a:t>C	B.3 – 5</a:t>
            </a:r>
            <a:r>
              <a:rPr lang="pt-BR" sz="2000" baseline="30000" dirty="0">
                <a:latin typeface="Times New Roman" pitchFamily="18" charset="0"/>
                <a:cs typeface="Times New Roman" pitchFamily="18" charset="0"/>
              </a:rPr>
              <a:t>0</a:t>
            </a:r>
            <a:r>
              <a:rPr lang="pt-BR" sz="2000" dirty="0">
                <a:latin typeface="Times New Roman" pitchFamily="18" charset="0"/>
                <a:cs typeface="Times New Roman" pitchFamily="18" charset="0"/>
              </a:rPr>
              <a:t>C	C.5 – 7</a:t>
            </a:r>
            <a:r>
              <a:rPr lang="pt-BR" sz="2000" baseline="30000" dirty="0">
                <a:latin typeface="Times New Roman" pitchFamily="18" charset="0"/>
                <a:cs typeface="Times New Roman" pitchFamily="18" charset="0"/>
              </a:rPr>
              <a:t>0</a:t>
            </a:r>
            <a:r>
              <a:rPr lang="pt-BR" sz="2000" dirty="0">
                <a:latin typeface="Times New Roman" pitchFamily="18" charset="0"/>
                <a:cs typeface="Times New Roman" pitchFamily="18" charset="0"/>
              </a:rPr>
              <a:t>C	D.7 – 10</a:t>
            </a:r>
            <a:r>
              <a:rPr lang="pt-BR" sz="2000" baseline="30000" dirty="0">
                <a:latin typeface="Times New Roman" pitchFamily="18" charset="0"/>
                <a:cs typeface="Times New Roman" pitchFamily="18" charset="0"/>
              </a:rPr>
              <a:t>0</a:t>
            </a:r>
            <a:r>
              <a:rPr lang="pt-BR" sz="2000" dirty="0">
                <a:latin typeface="Times New Roman" pitchFamily="18" charset="0"/>
                <a:cs typeface="Times New Roman" pitchFamily="18" charset="0"/>
              </a:rPr>
              <a:t>C</a:t>
            </a: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0|1.7|6.7"/>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TotalTime>
  <Words>2260</Words>
  <Application>Microsoft Office PowerPoint</Application>
  <PresentationFormat>On-screen Show (4:3)</PresentationFormat>
  <Paragraphs>145</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.VnTime</vt:lpstr>
      <vt:lpstr>Arial</vt:lpstr>
      <vt:lpstr>Calibri</vt:lpstr>
      <vt:lpstr>Times New Roman</vt:lpstr>
      <vt:lpstr>Office Theme</vt:lpstr>
      <vt:lpstr>PowerPoint Presentation</vt:lpstr>
      <vt:lpstr>Bài 1.Giới thiệu nghề trồng cây ăn quả.   Câu 1. Vai trò của nghề trồng cây ăn quả là: A. Cung cấp quả cho người tiêu dùng và xuất khẩu. B. Cung cấp quả cho người tiêu dùng và nguyên liệu cho công nghiệp chế biến. C. Cung cấp quả cho người tiêu dùng, nguyên liệu cho công nghiệp chế biến và xuất khẩu. D. Nguyên liệu cho công nghiệp chế biến và xuất khẩu.  Câu 2.Đối tượng lao động của nghề trồng cây ăn quả là  A. Là các loại cây ăn quả ngắn ngày có giá trị dinh dưỡng cao. B. Là các loại cây ăn quả lâu năm có giá trị kinh tế cao . C. Là các loại cây ăn quả lâu năm có giá trị dinh dưỡng và  kinh tế cao . D.Là các loại cây ăn quả ngắn ngày có giá trị kinh tế cao.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ACER</cp:lastModifiedBy>
  <cp:revision>3</cp:revision>
  <dcterms:created xsi:type="dcterms:W3CDTF">2021-12-20T03:24:36Z</dcterms:created>
  <dcterms:modified xsi:type="dcterms:W3CDTF">2023-03-25T14:17:22Z</dcterms:modified>
</cp:coreProperties>
</file>